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6"/>
  </p:sldMasterIdLst>
  <p:sldIdLst>
    <p:sldId id="256" r:id="rId7"/>
    <p:sldId id="275" r:id="rId8"/>
    <p:sldId id="283" r:id="rId9"/>
    <p:sldId id="278" r:id="rId10"/>
    <p:sldId id="268" r:id="rId11"/>
    <p:sldId id="285" r:id="rId12"/>
    <p:sldId id="284" r:id="rId13"/>
    <p:sldId id="264" r:id="rId14"/>
    <p:sldId id="287" r:id="rId15"/>
    <p:sldId id="282" r:id="rId16"/>
    <p:sldId id="265" r:id="rId17"/>
    <p:sldId id="279" r:id="rId18"/>
    <p:sldId id="286" r:id="rId19"/>
    <p:sldId id="280" r:id="rId20"/>
    <p:sldId id="267" r:id="rId21"/>
    <p:sldId id="273" r:id="rId22"/>
    <p:sldId id="277" r:id="rId23"/>
    <p:sldId id="266" r:id="rId24"/>
    <p:sldId id="276" r:id="rId25"/>
    <p:sldId id="270" r:id="rId26"/>
    <p:sldId id="259" r:id="rId27"/>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04C"/>
    <a:srgbClr val="243A61"/>
    <a:srgbClr val="009FDB"/>
    <a:srgbClr val="E84137"/>
    <a:srgbClr val="2A3441"/>
    <a:srgbClr val="0C203D"/>
    <a:srgbClr val="0C2029"/>
    <a:srgbClr val="2B3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6"/>
    <p:restoredTop sz="94762"/>
  </p:normalViewPr>
  <p:slideViewPr>
    <p:cSldViewPr snapToGrid="0" snapToObjects="1">
      <p:cViewPr>
        <p:scale>
          <a:sx n="200" d="100"/>
          <a:sy n="20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C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66409"/>
            <a:ext cx="6858000" cy="1242971"/>
          </a:xfrm>
        </p:spPr>
        <p:txBody>
          <a:bodyPr anchor="b"/>
          <a:lstStyle>
            <a:lvl1pPr algn="l">
              <a:defRPr sz="45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078502"/>
            <a:ext cx="6858000" cy="858232"/>
          </a:xfrm>
        </p:spPr>
        <p:txBody>
          <a:bodyPr/>
          <a:lstStyle>
            <a:lvl1pPr marL="0" indent="0" algn="l">
              <a:buNone/>
              <a:defRPr sz="1800">
                <a:solidFill>
                  <a:srgbClr val="009FD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8A9D6ED8-82DF-384C-A555-E9B33C1FD8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1500" y="4500990"/>
            <a:ext cx="2995749" cy="365760"/>
          </a:xfrm>
          <a:prstGeom prst="rect">
            <a:avLst/>
          </a:prstGeom>
        </p:spPr>
      </p:pic>
      <p:pic>
        <p:nvPicPr>
          <p:cNvPr id="17" name="Graphic 16">
            <a:extLst>
              <a:ext uri="{FF2B5EF4-FFF2-40B4-BE49-F238E27FC236}">
                <a16:creationId xmlns:a16="http://schemas.microsoft.com/office/drawing/2014/main" id="{2380B98D-2F66-9A41-AC70-25A84141EA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700" y="451289"/>
            <a:ext cx="9144000" cy="760240"/>
          </a:xfrm>
          <a:prstGeom prst="rect">
            <a:avLst/>
          </a:prstGeom>
        </p:spPr>
      </p:pic>
    </p:spTree>
    <p:extLst>
      <p:ext uri="{BB962C8B-B14F-4D97-AF65-F5344CB8AC3E}">
        <p14:creationId xmlns:p14="http://schemas.microsoft.com/office/powerpoint/2010/main" val="246746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A5BEB8C-D81C-054F-902A-EFAB04670559}"/>
              </a:ext>
            </a:extLst>
          </p:cNvPr>
          <p:cNvSpPr>
            <a:spLocks noGrp="1"/>
          </p:cNvSpPr>
          <p:nvPr>
            <p:ph type="body" sz="quarter" idx="10"/>
          </p:nvPr>
        </p:nvSpPr>
        <p:spPr>
          <a:xfrm>
            <a:off x="228600" y="805030"/>
            <a:ext cx="8686800" cy="269876"/>
          </a:xfrm>
        </p:spPr>
        <p:txBody>
          <a:bodyPr>
            <a:noAutofit/>
          </a:bodyPr>
          <a:lstStyle>
            <a:lvl1pPr marL="0" indent="0">
              <a:buNone/>
              <a:defRPr>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33579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812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0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28600" y="1205541"/>
            <a:ext cx="8686800" cy="3387724"/>
          </a:xfrm>
        </p:spPr>
        <p:txBody>
          <a:bodyPr/>
          <a:lstStyle>
            <a:lvl1pPr>
              <a:defRPr>
                <a:solidFill>
                  <a:schemeClr val="bg1"/>
                </a:solidFill>
              </a:defRPr>
            </a:lvl1pPr>
            <a:lvl2pPr marL="514350" indent="-171450">
              <a:buFont typeface="System Font Regular"/>
              <a:buChar char="–"/>
              <a:defRPr>
                <a:solidFill>
                  <a:schemeClr val="bg1"/>
                </a:solidFill>
              </a:defRPr>
            </a:lvl2pPr>
            <a:lvl3pPr>
              <a:defRPr>
                <a:solidFill>
                  <a:schemeClr val="bg1"/>
                </a:solidFill>
              </a:defRPr>
            </a:lvl3pPr>
            <a:lvl4pPr marL="1200150" indent="-171450">
              <a:buFont typeface="System Font Regular"/>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A5BEB8C-D81C-054F-902A-EFAB04670559}"/>
              </a:ext>
            </a:extLst>
          </p:cNvPr>
          <p:cNvSpPr>
            <a:spLocks noGrp="1"/>
          </p:cNvSpPr>
          <p:nvPr>
            <p:ph type="body" sz="quarter" idx="10"/>
          </p:nvPr>
        </p:nvSpPr>
        <p:spPr>
          <a:xfrm>
            <a:off x="228600" y="805030"/>
            <a:ext cx="8686800" cy="269876"/>
          </a:xfrm>
        </p:spPr>
        <p:txBody>
          <a:bodyPr/>
          <a:lstStyle>
            <a:lvl1pPr marL="0" indent="0">
              <a:buNone/>
              <a:defRPr>
                <a:solidFill>
                  <a:schemeClr val="accent6"/>
                </a:solidFill>
              </a:defRPr>
            </a:lvl1pPr>
          </a:lstStyle>
          <a:p>
            <a:pPr lvl="0"/>
            <a:r>
              <a:rPr lang="en-US"/>
              <a:t>Click to edit Master text styles</a:t>
            </a:r>
          </a:p>
        </p:txBody>
      </p:sp>
      <p:sp>
        <p:nvSpPr>
          <p:cNvPr id="7" name="TextBox 6">
            <a:extLst>
              <a:ext uri="{FF2B5EF4-FFF2-40B4-BE49-F238E27FC236}">
                <a16:creationId xmlns:a16="http://schemas.microsoft.com/office/drawing/2014/main" id="{23B2EE9C-57B7-064B-B338-075907DCCAD9}"/>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8" name="Graphic 7">
            <a:extLst>
              <a:ext uri="{FF2B5EF4-FFF2-40B4-BE49-F238E27FC236}">
                <a16:creationId xmlns:a16="http://schemas.microsoft.com/office/drawing/2014/main" id="{446E34EA-00F1-EC40-B6A1-1B6E375873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9" name="TextBox 8">
            <a:extLst>
              <a:ext uri="{FF2B5EF4-FFF2-40B4-BE49-F238E27FC236}">
                <a16:creationId xmlns:a16="http://schemas.microsoft.com/office/drawing/2014/main" id="{D310EECA-46B5-1646-B403-9C4CFEF36DCC}"/>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245932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marL="514350" indent="-171450">
              <a:buFont typeface="System Font Regular"/>
              <a:buChar char="–"/>
              <a:defRPr>
                <a:solidFill>
                  <a:schemeClr val="bg1"/>
                </a:solidFill>
              </a:defRPr>
            </a:lvl2pPr>
            <a:lvl3pPr>
              <a:defRPr>
                <a:solidFill>
                  <a:schemeClr val="bg1"/>
                </a:solidFill>
              </a:defRPr>
            </a:lvl3pPr>
            <a:lvl4pPr marL="1200150" indent="-171450">
              <a:buFont typeface="System Font Regular"/>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01FB23D8-32CB-BF43-A460-CBF69CB56745}"/>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6" name="Graphic 5">
            <a:extLst>
              <a:ext uri="{FF2B5EF4-FFF2-40B4-BE49-F238E27FC236}">
                <a16:creationId xmlns:a16="http://schemas.microsoft.com/office/drawing/2014/main" id="{018DF488-4752-C340-ACD5-C3261101A1A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7" name="TextBox 6">
            <a:extLst>
              <a:ext uri="{FF2B5EF4-FFF2-40B4-BE49-F238E27FC236}">
                <a16:creationId xmlns:a16="http://schemas.microsoft.com/office/drawing/2014/main" id="{BF0F447B-9E78-CB47-A9AD-B3D61E99EE55}"/>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34288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A5BEB8C-D81C-054F-902A-EFAB04670559}"/>
              </a:ext>
            </a:extLst>
          </p:cNvPr>
          <p:cNvSpPr>
            <a:spLocks noGrp="1"/>
          </p:cNvSpPr>
          <p:nvPr>
            <p:ph type="body" sz="quarter" idx="10"/>
          </p:nvPr>
        </p:nvSpPr>
        <p:spPr>
          <a:xfrm>
            <a:off x="228600" y="805030"/>
            <a:ext cx="8686800" cy="269876"/>
          </a:xfrm>
        </p:spPr>
        <p:txBody>
          <a:bodyPr/>
          <a:lstStyle>
            <a:lvl1pPr marL="0" indent="0">
              <a:buNone/>
              <a:defRPr>
                <a:solidFill>
                  <a:schemeClr val="accent6"/>
                </a:solidFill>
              </a:defRPr>
            </a:lvl1pPr>
          </a:lstStyle>
          <a:p>
            <a:pPr lvl="0"/>
            <a:r>
              <a:rPr lang="en-US"/>
              <a:t>Click to edit Master text styles</a:t>
            </a:r>
          </a:p>
        </p:txBody>
      </p:sp>
      <p:sp>
        <p:nvSpPr>
          <p:cNvPr id="6" name="TextBox 5">
            <a:extLst>
              <a:ext uri="{FF2B5EF4-FFF2-40B4-BE49-F238E27FC236}">
                <a16:creationId xmlns:a16="http://schemas.microsoft.com/office/drawing/2014/main" id="{87A6B2FF-6894-3B4A-B054-BF96237AF8B5}"/>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7" name="Graphic 6">
            <a:extLst>
              <a:ext uri="{FF2B5EF4-FFF2-40B4-BE49-F238E27FC236}">
                <a16:creationId xmlns:a16="http://schemas.microsoft.com/office/drawing/2014/main" id="{CE200ACB-BC04-C34F-AFF4-729D46BF4A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8" name="TextBox 7">
            <a:extLst>
              <a:ext uri="{FF2B5EF4-FFF2-40B4-BE49-F238E27FC236}">
                <a16:creationId xmlns:a16="http://schemas.microsoft.com/office/drawing/2014/main" id="{CC9BF2E5-BFE4-B248-81D2-9B76A07A0B2E}"/>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15041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Only -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TextBox 6">
            <a:extLst>
              <a:ext uri="{FF2B5EF4-FFF2-40B4-BE49-F238E27FC236}">
                <a16:creationId xmlns:a16="http://schemas.microsoft.com/office/drawing/2014/main" id="{66704862-6258-C74C-BDFB-B121DFF3151B}"/>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8" name="Graphic 7">
            <a:extLst>
              <a:ext uri="{FF2B5EF4-FFF2-40B4-BE49-F238E27FC236}">
                <a16:creationId xmlns:a16="http://schemas.microsoft.com/office/drawing/2014/main" id="{AE3F5658-FFCB-B347-92B3-4FA2BF30C2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9" name="TextBox 8">
            <a:extLst>
              <a:ext uri="{FF2B5EF4-FFF2-40B4-BE49-F238E27FC236}">
                <a16:creationId xmlns:a16="http://schemas.microsoft.com/office/drawing/2014/main" id="{5970E7D6-39B8-BB45-BA1A-52F37F9FA065}"/>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312199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 Dark">
    <p:bg>
      <p:bgPr>
        <a:solidFill>
          <a:schemeClr val="tx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704862-6258-C74C-BDFB-B121DFF3151B}"/>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8" name="Graphic 7">
            <a:extLst>
              <a:ext uri="{FF2B5EF4-FFF2-40B4-BE49-F238E27FC236}">
                <a16:creationId xmlns:a16="http://schemas.microsoft.com/office/drawing/2014/main" id="{AE3F5658-FFCB-B347-92B3-4FA2BF30C2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5" name="TextBox 4">
            <a:extLst>
              <a:ext uri="{FF2B5EF4-FFF2-40B4-BE49-F238E27FC236}">
                <a16:creationId xmlns:a16="http://schemas.microsoft.com/office/drawing/2014/main" id="{25D0B54B-D0CC-AE45-86E2-0CCCB87A53AD}"/>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15463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ADC202-8B66-DF4F-A6E2-A8EEF8FBE5D2}"/>
              </a:ext>
            </a:extLst>
          </p:cNvPr>
          <p:cNvSpPr/>
          <p:nvPr userDrawn="1"/>
        </p:nvSpPr>
        <p:spPr>
          <a:xfrm>
            <a:off x="0" y="0"/>
            <a:ext cx="9144000" cy="5148263"/>
          </a:xfrm>
          <a:prstGeom prst="rect">
            <a:avLst/>
          </a:pr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A5ED1F-5D17-B245-91A7-5EFAC56633BD}"/>
              </a:ext>
            </a:extLst>
          </p:cNvPr>
          <p:cNvSpPr/>
          <p:nvPr userDrawn="1"/>
        </p:nvSpPr>
        <p:spPr>
          <a:xfrm>
            <a:off x="457200" y="457295"/>
            <a:ext cx="8229600" cy="4233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089EA58D-A6AE-A447-BA13-01F41D7024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86250" y="971550"/>
            <a:ext cx="571500" cy="381000"/>
          </a:xfrm>
          <a:prstGeom prst="rect">
            <a:avLst/>
          </a:prstGeom>
        </p:spPr>
      </p:pic>
      <p:sp>
        <p:nvSpPr>
          <p:cNvPr id="8" name="Text Placeholder 7">
            <a:extLst>
              <a:ext uri="{FF2B5EF4-FFF2-40B4-BE49-F238E27FC236}">
                <a16:creationId xmlns:a16="http://schemas.microsoft.com/office/drawing/2014/main" id="{E3390CB6-9232-1442-BC61-9F87A5100C12}"/>
              </a:ext>
            </a:extLst>
          </p:cNvPr>
          <p:cNvSpPr>
            <a:spLocks noGrp="1"/>
          </p:cNvSpPr>
          <p:nvPr>
            <p:ph type="body" sz="quarter" idx="10"/>
          </p:nvPr>
        </p:nvSpPr>
        <p:spPr>
          <a:xfrm>
            <a:off x="862012" y="1702546"/>
            <a:ext cx="7419975" cy="2638425"/>
          </a:xfrm>
        </p:spPr>
        <p:txBody>
          <a:bodyPr anchor="ctr">
            <a:normAutofit/>
          </a:bodyPr>
          <a:lstStyle>
            <a:lvl1pPr marL="0" indent="0" algn="ctr">
              <a:buNone/>
              <a:defRPr sz="28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Tree>
    <p:extLst>
      <p:ext uri="{BB962C8B-B14F-4D97-AF65-F5344CB8AC3E}">
        <p14:creationId xmlns:p14="http://schemas.microsoft.com/office/powerpoint/2010/main" val="121682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er">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5343E28-A854-2641-BA8E-3504385A29BA}"/>
              </a:ext>
            </a:extLst>
          </p:cNvPr>
          <p:cNvGrpSpPr/>
          <p:nvPr userDrawn="1"/>
        </p:nvGrpSpPr>
        <p:grpSpPr>
          <a:xfrm>
            <a:off x="4925575" y="1635000"/>
            <a:ext cx="2465825" cy="1851150"/>
            <a:chOff x="4925575" y="1395734"/>
            <a:chExt cx="2465825" cy="1851150"/>
          </a:xfrm>
        </p:grpSpPr>
        <p:sp>
          <p:nvSpPr>
            <p:cNvPr id="20" name="Rectangle 19">
              <a:extLst>
                <a:ext uri="{FF2B5EF4-FFF2-40B4-BE49-F238E27FC236}">
                  <a16:creationId xmlns:a16="http://schemas.microsoft.com/office/drawing/2014/main" id="{4325C74D-C72B-6C4B-AF5C-49502698D5E0}"/>
                </a:ext>
              </a:extLst>
            </p:cNvPr>
            <p:cNvSpPr/>
            <p:nvPr userDrawn="1"/>
          </p:nvSpPr>
          <p:spPr>
            <a:xfrm>
              <a:off x="5461063" y="1906872"/>
              <a:ext cx="1451038" cy="253916"/>
            </a:xfrm>
            <a:prstGeom prst="rect">
              <a:avLst/>
            </a:prstGeom>
          </p:spPr>
          <p:txBody>
            <a:bodyPr wrap="none">
              <a:spAutoFit/>
            </a:bodyPr>
            <a:lstStyle/>
            <a:p>
              <a:pPr defTabSz="914378"/>
              <a:r>
                <a:rPr lang="en-US" sz="1050" b="0" i="0" dirty="0">
                  <a:solidFill>
                    <a:srgbClr val="FFFFFF">
                      <a:lumMod val="90000"/>
                      <a:lumOff val="10000"/>
                    </a:srgbClr>
                  </a:solidFill>
                  <a:latin typeface="Tw Cen MT" panose="020B0602020104020603" pitchFamily="34" charset="77"/>
                </a:rPr>
                <a:t>facebook.com/allscripts</a:t>
              </a:r>
            </a:p>
          </p:txBody>
        </p:sp>
        <p:pic>
          <p:nvPicPr>
            <p:cNvPr id="21" name="Picture 20">
              <a:extLst>
                <a:ext uri="{FF2B5EF4-FFF2-40B4-BE49-F238E27FC236}">
                  <a16:creationId xmlns:a16="http://schemas.microsoft.com/office/drawing/2014/main" id="{3A8D655D-CEEC-FE4E-BF04-1387727DD8AD}"/>
                </a:ext>
              </a:extLst>
            </p:cNvPr>
            <p:cNvPicPr>
              <a:picLocks noChangeAspect="1"/>
            </p:cNvPicPr>
            <p:nvPr userDrawn="1"/>
          </p:nvPicPr>
          <p:blipFill>
            <a:blip r:embed="rId2"/>
            <a:stretch>
              <a:fillRect/>
            </a:stretch>
          </p:blipFill>
          <p:spPr>
            <a:xfrm>
              <a:off x="4925575" y="1893553"/>
              <a:ext cx="280555" cy="280555"/>
            </a:xfrm>
            <a:prstGeom prst="rect">
              <a:avLst/>
            </a:prstGeom>
          </p:spPr>
        </p:pic>
        <p:sp>
          <p:nvSpPr>
            <p:cNvPr id="22" name="Rectangle 21">
              <a:extLst>
                <a:ext uri="{FF2B5EF4-FFF2-40B4-BE49-F238E27FC236}">
                  <a16:creationId xmlns:a16="http://schemas.microsoft.com/office/drawing/2014/main" id="{F8907063-DF6E-6E43-9F6F-05A4F7023823}"/>
                </a:ext>
              </a:extLst>
            </p:cNvPr>
            <p:cNvSpPr/>
            <p:nvPr userDrawn="1"/>
          </p:nvSpPr>
          <p:spPr>
            <a:xfrm>
              <a:off x="5461063" y="2979648"/>
              <a:ext cx="878767" cy="253916"/>
            </a:xfrm>
            <a:prstGeom prst="rect">
              <a:avLst/>
            </a:prstGeom>
          </p:spPr>
          <p:txBody>
            <a:bodyPr wrap="none">
              <a:spAutoFit/>
            </a:bodyPr>
            <a:lstStyle/>
            <a:p>
              <a:pPr defTabSz="914378"/>
              <a:r>
                <a:rPr lang="en-US" sz="1050" b="0" i="0" dirty="0">
                  <a:solidFill>
                    <a:srgbClr val="FFFFFF">
                      <a:lumMod val="90000"/>
                      <a:lumOff val="10000"/>
                    </a:srgbClr>
                  </a:solidFill>
                  <a:latin typeface="Tw Cen MT" panose="020B0602020104020603" pitchFamily="34" charset="77"/>
                </a:rPr>
                <a:t>allscripts.com</a:t>
              </a:r>
            </a:p>
          </p:txBody>
        </p:sp>
        <p:pic>
          <p:nvPicPr>
            <p:cNvPr id="23" name="Picture 22">
              <a:extLst>
                <a:ext uri="{FF2B5EF4-FFF2-40B4-BE49-F238E27FC236}">
                  <a16:creationId xmlns:a16="http://schemas.microsoft.com/office/drawing/2014/main" id="{ADB8C2CC-C902-294E-AE72-21695FFF5B92}"/>
                </a:ext>
              </a:extLst>
            </p:cNvPr>
            <p:cNvPicPr>
              <a:picLocks noChangeAspect="1"/>
            </p:cNvPicPr>
            <p:nvPr userDrawn="1"/>
          </p:nvPicPr>
          <p:blipFill>
            <a:blip r:embed="rId3"/>
            <a:stretch>
              <a:fillRect/>
            </a:stretch>
          </p:blipFill>
          <p:spPr>
            <a:xfrm>
              <a:off x="4925575" y="2966329"/>
              <a:ext cx="280555" cy="280555"/>
            </a:xfrm>
            <a:prstGeom prst="rect">
              <a:avLst/>
            </a:prstGeom>
          </p:spPr>
        </p:pic>
        <p:sp>
          <p:nvSpPr>
            <p:cNvPr id="24" name="Rectangle 23">
              <a:extLst>
                <a:ext uri="{FF2B5EF4-FFF2-40B4-BE49-F238E27FC236}">
                  <a16:creationId xmlns:a16="http://schemas.microsoft.com/office/drawing/2014/main" id="{1CD664CE-246E-2A43-81C4-398622203982}"/>
                </a:ext>
              </a:extLst>
            </p:cNvPr>
            <p:cNvSpPr/>
            <p:nvPr userDrawn="1"/>
          </p:nvSpPr>
          <p:spPr>
            <a:xfrm>
              <a:off x="5461063" y="1395734"/>
              <a:ext cx="777777" cy="253916"/>
            </a:xfrm>
            <a:prstGeom prst="rect">
              <a:avLst/>
            </a:prstGeom>
          </p:spPr>
          <p:txBody>
            <a:bodyPr wrap="none">
              <a:spAutoFit/>
            </a:bodyPr>
            <a:lstStyle/>
            <a:p>
              <a:pPr defTabSz="914378"/>
              <a:r>
                <a:rPr lang="en-US" sz="1050" b="0" i="0" dirty="0">
                  <a:solidFill>
                    <a:srgbClr val="FFFFFF">
                      <a:lumMod val="90000"/>
                      <a:lumOff val="10000"/>
                    </a:srgbClr>
                  </a:solidFill>
                  <a:latin typeface="Tw Cen MT" panose="020B0602020104020603" pitchFamily="34" charset="77"/>
                </a:rPr>
                <a:t>@allscripts</a:t>
              </a:r>
            </a:p>
          </p:txBody>
        </p:sp>
        <p:pic>
          <p:nvPicPr>
            <p:cNvPr id="25" name="Picture 24">
              <a:extLst>
                <a:ext uri="{FF2B5EF4-FFF2-40B4-BE49-F238E27FC236}">
                  <a16:creationId xmlns:a16="http://schemas.microsoft.com/office/drawing/2014/main" id="{8128B500-64FB-E44E-AB87-C201AA3886BD}"/>
                </a:ext>
              </a:extLst>
            </p:cNvPr>
            <p:cNvPicPr>
              <a:picLocks noChangeAspect="1"/>
            </p:cNvPicPr>
            <p:nvPr userDrawn="1"/>
          </p:nvPicPr>
          <p:blipFill>
            <a:blip r:embed="rId4"/>
            <a:stretch>
              <a:fillRect/>
            </a:stretch>
          </p:blipFill>
          <p:spPr>
            <a:xfrm>
              <a:off x="4925575" y="1407665"/>
              <a:ext cx="280555" cy="230055"/>
            </a:xfrm>
            <a:prstGeom prst="rect">
              <a:avLst/>
            </a:prstGeom>
          </p:spPr>
        </p:pic>
        <p:pic>
          <p:nvPicPr>
            <p:cNvPr id="26" name="Picture 25">
              <a:extLst>
                <a:ext uri="{FF2B5EF4-FFF2-40B4-BE49-F238E27FC236}">
                  <a16:creationId xmlns:a16="http://schemas.microsoft.com/office/drawing/2014/main" id="{11B95E05-816F-C94E-A2FA-B4A36E703E62}"/>
                </a:ext>
              </a:extLst>
            </p:cNvPr>
            <p:cNvPicPr>
              <a:picLocks noChangeAspect="1"/>
            </p:cNvPicPr>
            <p:nvPr userDrawn="1"/>
          </p:nvPicPr>
          <p:blipFill>
            <a:blip r:embed="rId5"/>
            <a:stretch>
              <a:fillRect/>
            </a:stretch>
          </p:blipFill>
          <p:spPr>
            <a:xfrm>
              <a:off x="4925575" y="2429941"/>
              <a:ext cx="280555" cy="280555"/>
            </a:xfrm>
            <a:prstGeom prst="rect">
              <a:avLst/>
            </a:prstGeom>
          </p:spPr>
        </p:pic>
        <p:sp>
          <p:nvSpPr>
            <p:cNvPr id="27" name="Rectangle 26">
              <a:extLst>
                <a:ext uri="{FF2B5EF4-FFF2-40B4-BE49-F238E27FC236}">
                  <a16:creationId xmlns:a16="http://schemas.microsoft.com/office/drawing/2014/main" id="{B007CDCC-8503-BF44-8DB5-BB997143CF3E}"/>
                </a:ext>
              </a:extLst>
            </p:cNvPr>
            <p:cNvSpPr/>
            <p:nvPr userDrawn="1"/>
          </p:nvSpPr>
          <p:spPr>
            <a:xfrm>
              <a:off x="5461063" y="2443260"/>
              <a:ext cx="1930337" cy="253916"/>
            </a:xfrm>
            <a:prstGeom prst="rect">
              <a:avLst/>
            </a:prstGeom>
          </p:spPr>
          <p:txBody>
            <a:bodyPr wrap="none">
              <a:spAutoFit/>
            </a:bodyPr>
            <a:lstStyle/>
            <a:p>
              <a:pPr defTabSz="914378"/>
              <a:r>
                <a:rPr lang="en-US" sz="1050" b="0" i="0" dirty="0">
                  <a:solidFill>
                    <a:srgbClr val="FFFFFF">
                      <a:lumMod val="90000"/>
                      <a:lumOff val="10000"/>
                    </a:srgbClr>
                  </a:solidFill>
                  <a:latin typeface="Tw Cen MT" panose="020B0602020104020603" pitchFamily="34" charset="77"/>
                </a:rPr>
                <a:t>linkedin.com/company/allscripts</a:t>
              </a:r>
            </a:p>
          </p:txBody>
        </p:sp>
      </p:grpSp>
      <p:pic>
        <p:nvPicPr>
          <p:cNvPr id="28" name="Picture 27">
            <a:extLst>
              <a:ext uri="{FF2B5EF4-FFF2-40B4-BE49-F238E27FC236}">
                <a16:creationId xmlns:a16="http://schemas.microsoft.com/office/drawing/2014/main" id="{980AAD74-DE1A-034B-B00E-5EE55518ADA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131074" y="2324823"/>
            <a:ext cx="2955148" cy="609792"/>
          </a:xfrm>
          <a:prstGeom prst="rect">
            <a:avLst/>
          </a:prstGeom>
        </p:spPr>
      </p:pic>
    </p:spTree>
    <p:extLst>
      <p:ext uri="{BB962C8B-B14F-4D97-AF65-F5344CB8AC3E}">
        <p14:creationId xmlns:p14="http://schemas.microsoft.com/office/powerpoint/2010/main" val="201741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Acu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817990-9F42-9447-A191-562130F0308C}"/>
              </a:ext>
            </a:extLst>
          </p:cNvPr>
          <p:cNvSpPr>
            <a:spLocks noGrp="1"/>
          </p:cNvSpPr>
          <p:nvPr>
            <p:ph type="ctrTitle"/>
          </p:nvPr>
        </p:nvSpPr>
        <p:spPr>
          <a:xfrm>
            <a:off x="1143000" y="1766409"/>
            <a:ext cx="6858000" cy="1242971"/>
          </a:xfrm>
        </p:spPr>
        <p:txBody>
          <a:bodyPr anchor="b"/>
          <a:lstStyle>
            <a:lvl1pPr algn="l">
              <a:defRPr sz="4500">
                <a:solidFill>
                  <a:schemeClr val="bg1"/>
                </a:solidFill>
              </a:defRPr>
            </a:lvl1pPr>
          </a:lstStyle>
          <a:p>
            <a:r>
              <a:rPr lang="en-US"/>
              <a:t>Click to edit Master title style</a:t>
            </a:r>
            <a:endParaRPr lang="en-US" dirty="0"/>
          </a:p>
        </p:txBody>
      </p:sp>
      <p:sp>
        <p:nvSpPr>
          <p:cNvPr id="7" name="Subtitle 2">
            <a:extLst>
              <a:ext uri="{FF2B5EF4-FFF2-40B4-BE49-F238E27FC236}">
                <a16:creationId xmlns:a16="http://schemas.microsoft.com/office/drawing/2014/main" id="{736D7A35-25EF-6E40-95F5-D9459455033F}"/>
              </a:ext>
            </a:extLst>
          </p:cNvPr>
          <p:cNvSpPr>
            <a:spLocks noGrp="1"/>
          </p:cNvSpPr>
          <p:nvPr>
            <p:ph type="subTitle" idx="1"/>
          </p:nvPr>
        </p:nvSpPr>
        <p:spPr>
          <a:xfrm>
            <a:off x="1143000" y="3078502"/>
            <a:ext cx="6858000" cy="858232"/>
          </a:xfrm>
        </p:spPr>
        <p:txBody>
          <a:bodyPr/>
          <a:lstStyle>
            <a:lvl1pPr marL="0" indent="0" algn="l">
              <a:buNone/>
              <a:defRPr sz="1800">
                <a:solidFill>
                  <a:srgbClr val="009FD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D3F47F13-A839-4449-930A-56A2E477E6E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1500" y="4500990"/>
            <a:ext cx="2995749" cy="365760"/>
          </a:xfrm>
          <a:prstGeom prst="rect">
            <a:avLst/>
          </a:prstGeom>
        </p:spPr>
      </p:pic>
      <p:pic>
        <p:nvPicPr>
          <p:cNvPr id="9" name="Graphic 8">
            <a:extLst>
              <a:ext uri="{FF2B5EF4-FFF2-40B4-BE49-F238E27FC236}">
                <a16:creationId xmlns:a16="http://schemas.microsoft.com/office/drawing/2014/main" id="{96B9DE68-4051-FD45-8304-F71CE6CFF54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700" y="451289"/>
            <a:ext cx="9144000" cy="760240"/>
          </a:xfrm>
          <a:prstGeom prst="rect">
            <a:avLst/>
          </a:prstGeom>
        </p:spPr>
      </p:pic>
      <p:sp>
        <p:nvSpPr>
          <p:cNvPr id="10" name="TextBox 9">
            <a:extLst>
              <a:ext uri="{FF2B5EF4-FFF2-40B4-BE49-F238E27FC236}">
                <a16:creationId xmlns:a16="http://schemas.microsoft.com/office/drawing/2014/main" id="{0780F226-498D-B644-90A6-8546ED453DFB}"/>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25678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mbula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43186AD-DCDA-2C43-A7B1-A404B3A607D9}"/>
              </a:ext>
            </a:extLst>
          </p:cNvPr>
          <p:cNvSpPr>
            <a:spLocks noGrp="1"/>
          </p:cNvSpPr>
          <p:nvPr>
            <p:ph type="ctrTitle"/>
          </p:nvPr>
        </p:nvSpPr>
        <p:spPr>
          <a:xfrm>
            <a:off x="1143000" y="1766409"/>
            <a:ext cx="6858000" cy="1242971"/>
          </a:xfrm>
        </p:spPr>
        <p:txBody>
          <a:bodyPr anchor="b"/>
          <a:lstStyle>
            <a:lvl1pPr algn="l">
              <a:defRPr sz="4500">
                <a:solidFill>
                  <a:schemeClr val="bg1"/>
                </a:solidFill>
              </a:defRPr>
            </a:lvl1pPr>
          </a:lstStyle>
          <a:p>
            <a:r>
              <a:rPr lang="en-US"/>
              <a:t>Click to edit Master title style</a:t>
            </a:r>
            <a:endParaRPr lang="en-US" dirty="0"/>
          </a:p>
        </p:txBody>
      </p:sp>
      <p:sp>
        <p:nvSpPr>
          <p:cNvPr id="7" name="Subtitle 2">
            <a:extLst>
              <a:ext uri="{FF2B5EF4-FFF2-40B4-BE49-F238E27FC236}">
                <a16:creationId xmlns:a16="http://schemas.microsoft.com/office/drawing/2014/main" id="{E4C7D61C-C0F0-9942-954C-FF6C99FC8953}"/>
              </a:ext>
            </a:extLst>
          </p:cNvPr>
          <p:cNvSpPr>
            <a:spLocks noGrp="1"/>
          </p:cNvSpPr>
          <p:nvPr>
            <p:ph type="subTitle" idx="1"/>
          </p:nvPr>
        </p:nvSpPr>
        <p:spPr>
          <a:xfrm>
            <a:off x="1143000" y="3078502"/>
            <a:ext cx="6858000" cy="858232"/>
          </a:xfrm>
        </p:spPr>
        <p:txBody>
          <a:bodyPr/>
          <a:lstStyle>
            <a:lvl1pPr marL="0" indent="0" algn="l">
              <a:buNone/>
              <a:defRPr sz="1800">
                <a:solidFill>
                  <a:srgbClr val="009FD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9879CE75-BFF4-7B48-8473-3F6F5CE0B1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1500" y="4500990"/>
            <a:ext cx="2995749" cy="365760"/>
          </a:xfrm>
          <a:prstGeom prst="rect">
            <a:avLst/>
          </a:prstGeom>
        </p:spPr>
      </p:pic>
      <p:pic>
        <p:nvPicPr>
          <p:cNvPr id="9" name="Graphic 8">
            <a:extLst>
              <a:ext uri="{FF2B5EF4-FFF2-40B4-BE49-F238E27FC236}">
                <a16:creationId xmlns:a16="http://schemas.microsoft.com/office/drawing/2014/main" id="{5D392E6B-C3EC-0F40-A6F5-93285C992D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700" y="451289"/>
            <a:ext cx="9144000" cy="760240"/>
          </a:xfrm>
          <a:prstGeom prst="rect">
            <a:avLst/>
          </a:prstGeom>
        </p:spPr>
      </p:pic>
      <p:sp>
        <p:nvSpPr>
          <p:cNvPr id="11" name="TextBox 10">
            <a:extLst>
              <a:ext uri="{FF2B5EF4-FFF2-40B4-BE49-F238E27FC236}">
                <a16:creationId xmlns:a16="http://schemas.microsoft.com/office/drawing/2014/main" id="{FE7DE6B5-EB6D-A24E-8921-BD5B82E827FA}"/>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31436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rgbClr val="2B3E6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186799-65DE-F84F-8A8A-BA212B13B846}"/>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
        <p:nvSpPr>
          <p:cNvPr id="7" name="TextBox 6">
            <a:extLst>
              <a:ext uri="{FF2B5EF4-FFF2-40B4-BE49-F238E27FC236}">
                <a16:creationId xmlns:a16="http://schemas.microsoft.com/office/drawing/2014/main" id="{86BC89AB-C39B-BF4B-945C-28235A9B1B0B}"/>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8" name="Graphic 7">
            <a:extLst>
              <a:ext uri="{FF2B5EF4-FFF2-40B4-BE49-F238E27FC236}">
                <a16:creationId xmlns:a16="http://schemas.microsoft.com/office/drawing/2014/main" id="{AF7D1E33-E31C-974A-A3AF-3BDF2AD8759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16" name="Title 1">
            <a:extLst>
              <a:ext uri="{FF2B5EF4-FFF2-40B4-BE49-F238E27FC236}">
                <a16:creationId xmlns:a16="http://schemas.microsoft.com/office/drawing/2014/main" id="{5FD3408D-52B0-6342-87D0-36DE085358B2}"/>
              </a:ext>
            </a:extLst>
          </p:cNvPr>
          <p:cNvSpPr>
            <a:spLocks noGrp="1"/>
          </p:cNvSpPr>
          <p:nvPr>
            <p:ph type="ctrTitle"/>
          </p:nvPr>
        </p:nvSpPr>
        <p:spPr>
          <a:xfrm>
            <a:off x="1143000" y="1766409"/>
            <a:ext cx="6858000" cy="2074071"/>
          </a:xfrm>
        </p:spPr>
        <p:txBody>
          <a:bodyPr anchor="ctr"/>
          <a:lstStyle>
            <a:lvl1pPr algn="l">
              <a:defRPr sz="4500">
                <a:solidFill>
                  <a:schemeClr val="bg1"/>
                </a:solidFill>
              </a:defRPr>
            </a:lvl1pPr>
          </a:lstStyle>
          <a:p>
            <a:r>
              <a:rPr lang="en-US"/>
              <a:t>Click to edit Master title style</a:t>
            </a:r>
            <a:endParaRPr lang="en-US" dirty="0"/>
          </a:p>
        </p:txBody>
      </p:sp>
      <p:pic>
        <p:nvPicPr>
          <p:cNvPr id="21" name="Graphic 20">
            <a:extLst>
              <a:ext uri="{FF2B5EF4-FFF2-40B4-BE49-F238E27FC236}">
                <a16:creationId xmlns:a16="http://schemas.microsoft.com/office/drawing/2014/main" id="{F79CEDFD-F88D-584F-B091-54F6DA6E7ED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0" y="0"/>
            <a:ext cx="4749800" cy="1041400"/>
          </a:xfrm>
          <a:prstGeom prst="rect">
            <a:avLst/>
          </a:prstGeom>
        </p:spPr>
      </p:pic>
    </p:spTree>
    <p:extLst>
      <p:ext uri="{BB962C8B-B14F-4D97-AF65-F5344CB8AC3E}">
        <p14:creationId xmlns:p14="http://schemas.microsoft.com/office/powerpoint/2010/main" val="85585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with Subtitle">
    <p:bg>
      <p:bgPr>
        <a:solidFill>
          <a:srgbClr val="2B3E68"/>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6BC89AB-C39B-BF4B-945C-28235A9B1B0B}"/>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chemeClr val="bg1"/>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chemeClr val="bg1"/>
              </a:solidFill>
              <a:effectLst/>
              <a:uLnTx/>
              <a:uFillTx/>
            </a:endParaRPr>
          </a:p>
        </p:txBody>
      </p:sp>
      <p:pic>
        <p:nvPicPr>
          <p:cNvPr id="8" name="Graphic 7">
            <a:extLst>
              <a:ext uri="{FF2B5EF4-FFF2-40B4-BE49-F238E27FC236}">
                <a16:creationId xmlns:a16="http://schemas.microsoft.com/office/drawing/2014/main" id="{AF7D1E33-E31C-974A-A3AF-3BDF2AD8759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7769" y="4781550"/>
            <a:ext cx="228600" cy="228600"/>
          </a:xfrm>
          <a:prstGeom prst="rect">
            <a:avLst/>
          </a:prstGeom>
        </p:spPr>
      </p:pic>
      <p:sp>
        <p:nvSpPr>
          <p:cNvPr id="9" name="Title 1">
            <a:extLst>
              <a:ext uri="{FF2B5EF4-FFF2-40B4-BE49-F238E27FC236}">
                <a16:creationId xmlns:a16="http://schemas.microsoft.com/office/drawing/2014/main" id="{7D07C703-1C29-D84A-A32D-7CC5BFE29C25}"/>
              </a:ext>
            </a:extLst>
          </p:cNvPr>
          <p:cNvSpPr>
            <a:spLocks noGrp="1"/>
          </p:cNvSpPr>
          <p:nvPr>
            <p:ph type="ctrTitle"/>
          </p:nvPr>
        </p:nvSpPr>
        <p:spPr>
          <a:xfrm>
            <a:off x="1143000" y="1766409"/>
            <a:ext cx="6858000" cy="1242971"/>
          </a:xfrm>
        </p:spPr>
        <p:txBody>
          <a:bodyPr anchor="b"/>
          <a:lstStyle>
            <a:lvl1pPr algn="l">
              <a:defRPr sz="4500">
                <a:solidFill>
                  <a:schemeClr val="bg1"/>
                </a:solidFill>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82658A25-4C3F-A642-B2AD-78F769E2AA91}"/>
              </a:ext>
            </a:extLst>
          </p:cNvPr>
          <p:cNvSpPr>
            <a:spLocks noGrp="1"/>
          </p:cNvSpPr>
          <p:nvPr>
            <p:ph type="subTitle" idx="1"/>
          </p:nvPr>
        </p:nvSpPr>
        <p:spPr>
          <a:xfrm>
            <a:off x="1143000" y="3078502"/>
            <a:ext cx="6858000" cy="858232"/>
          </a:xfrm>
        </p:spPr>
        <p:txBody>
          <a:bodyPr/>
          <a:lstStyle>
            <a:lvl1pPr marL="0" indent="0" algn="l">
              <a:buNone/>
              <a:defRPr sz="1800">
                <a:solidFill>
                  <a:srgbClr val="009FD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Box 10">
            <a:extLst>
              <a:ext uri="{FF2B5EF4-FFF2-40B4-BE49-F238E27FC236}">
                <a16:creationId xmlns:a16="http://schemas.microsoft.com/office/drawing/2014/main" id="{B1F1BC5A-054D-0847-B0BF-8733BF5D0969}"/>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pic>
        <p:nvPicPr>
          <p:cNvPr id="12" name="Graphic 11">
            <a:extLst>
              <a:ext uri="{FF2B5EF4-FFF2-40B4-BE49-F238E27FC236}">
                <a16:creationId xmlns:a16="http://schemas.microsoft.com/office/drawing/2014/main" id="{996BAEFA-FC34-6546-BA5B-D44A6710CF9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0" y="0"/>
            <a:ext cx="4749800" cy="1041400"/>
          </a:xfrm>
          <a:prstGeom prst="rect">
            <a:avLst/>
          </a:prstGeom>
        </p:spPr>
      </p:pic>
    </p:spTree>
    <p:extLst>
      <p:ext uri="{BB962C8B-B14F-4D97-AF65-F5344CB8AC3E}">
        <p14:creationId xmlns:p14="http://schemas.microsoft.com/office/powerpoint/2010/main" val="18288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50CF25-C8C2-944E-ACB1-7E44882E29A2}"/>
              </a:ext>
            </a:extLst>
          </p:cNvPr>
          <p:cNvSpPr>
            <a:spLocks noGrp="1"/>
          </p:cNvSpPr>
          <p:nvPr>
            <p:ph idx="11"/>
          </p:nvPr>
        </p:nvSpPr>
        <p:spPr>
          <a:xfrm>
            <a:off x="228600" y="1205539"/>
            <a:ext cx="8686800" cy="3387725"/>
          </a:xfrm>
        </p:spPr>
        <p:txBody>
          <a:bodyPr/>
          <a:lstStyle>
            <a:lvl2pPr marL="514350" indent="-171450">
              <a:buFont typeface="System Font Regular"/>
              <a:buChar char="–"/>
              <a:defRPr/>
            </a:lvl2pPr>
            <a:lvl4pPr marL="1200150" indent="-171450">
              <a:buFont typeface="System Font Regular"/>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A5BEB8C-D81C-054F-902A-EFAB04670559}"/>
              </a:ext>
            </a:extLst>
          </p:cNvPr>
          <p:cNvSpPr>
            <a:spLocks noGrp="1"/>
          </p:cNvSpPr>
          <p:nvPr>
            <p:ph type="body" sz="quarter" idx="10"/>
          </p:nvPr>
        </p:nvSpPr>
        <p:spPr>
          <a:xfrm>
            <a:off x="228600" y="805030"/>
            <a:ext cx="8686800" cy="269876"/>
          </a:xfrm>
        </p:spPr>
        <p:txBody>
          <a:bodyPr>
            <a:noAutofit/>
          </a:bodyPr>
          <a:lstStyle>
            <a:lvl1pPr marL="0" indent="0">
              <a:buNone/>
              <a:defRPr>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137608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28600" y="935665"/>
            <a:ext cx="8686800" cy="3657600"/>
          </a:xfrm>
        </p:spPr>
        <p:txBody>
          <a:bodyPr/>
          <a:lstStyle>
            <a:lvl2pPr marL="514350" indent="-171450">
              <a:buFont typeface="System Font Regular"/>
              <a:buChar char="–"/>
              <a:defRPr/>
            </a:lvl2pPr>
            <a:lvl4pPr marL="1200150" indent="-171450">
              <a:buFont typeface="System Font Regular"/>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09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0F34B-519D-FB40-AC28-FEB1E5844BE2}"/>
              </a:ext>
            </a:extLst>
          </p:cNvPr>
          <p:cNvSpPr/>
          <p:nvPr userDrawn="1"/>
        </p:nvSpPr>
        <p:spPr>
          <a:xfrm>
            <a:off x="0" y="0"/>
            <a:ext cx="2598420" cy="5148263"/>
          </a:xfrm>
          <a:prstGeom prst="rect">
            <a:avLst/>
          </a:prstGeom>
          <a:solidFill>
            <a:srgbClr val="2B3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74097"/>
            <a:ext cx="2053281" cy="1620605"/>
          </a:xfrm>
        </p:spPr>
        <p:txBody>
          <a:bodyPr anchor="b">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858530" y="274097"/>
            <a:ext cx="6056870" cy="4319168"/>
          </a:xfrm>
        </p:spPr>
        <p:txBody>
          <a:bodyPr/>
          <a:lstStyle>
            <a:lvl2pPr marL="514350" indent="-171450">
              <a:buFont typeface="System Font Regular"/>
              <a:buChar char="–"/>
              <a:defRPr/>
            </a:lvl2pPr>
            <a:lvl4pPr marL="1200150" indent="-171450">
              <a:buFont typeface="System Font Regular"/>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F73560E3-8A15-F446-87DE-5579F2BC799D}"/>
              </a:ext>
            </a:extLst>
          </p:cNvPr>
          <p:cNvSpPr>
            <a:spLocks noGrp="1"/>
          </p:cNvSpPr>
          <p:nvPr>
            <p:ph idx="10"/>
          </p:nvPr>
        </p:nvSpPr>
        <p:spPr>
          <a:xfrm>
            <a:off x="228600" y="2108887"/>
            <a:ext cx="2053281" cy="2485048"/>
          </a:xfrm>
        </p:spPr>
        <p:txBody>
          <a:bodyPr>
            <a:normAutofit/>
          </a:bodyPr>
          <a:lstStyle>
            <a:lvl1pPr>
              <a:defRPr sz="1600">
                <a:solidFill>
                  <a:schemeClr val="bg1"/>
                </a:solidFill>
              </a:defRPr>
            </a:lvl1pPr>
            <a:lvl2pPr marL="514350" indent="-171450">
              <a:buFont typeface="System Font Regular"/>
              <a:buChar char="–"/>
              <a:defRPr sz="1200">
                <a:solidFill>
                  <a:schemeClr val="bg1"/>
                </a:solidFill>
              </a:defRPr>
            </a:lvl2pPr>
            <a:lvl3pPr>
              <a:defRPr sz="1100">
                <a:solidFill>
                  <a:schemeClr val="bg1"/>
                </a:solidFill>
              </a:defRPr>
            </a:lvl3pPr>
            <a:lvl4pPr marL="1200150" indent="-171450">
              <a:buFont typeface="System Font Regular"/>
              <a:buChar cha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14DFEBBB-D611-944E-88EF-EC71AC1D4550}"/>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30416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r box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0F34B-519D-FB40-AC28-FEB1E5844BE2}"/>
              </a:ext>
            </a:extLst>
          </p:cNvPr>
          <p:cNvSpPr/>
          <p:nvPr userDrawn="1"/>
        </p:nvSpPr>
        <p:spPr>
          <a:xfrm>
            <a:off x="0" y="0"/>
            <a:ext cx="2598420" cy="5148263"/>
          </a:xfrm>
          <a:prstGeom prst="rect">
            <a:avLst/>
          </a:prstGeom>
          <a:solidFill>
            <a:srgbClr val="2B3E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74097"/>
            <a:ext cx="2053281" cy="1620605"/>
          </a:xfrm>
        </p:spPr>
        <p:txBody>
          <a:bodyPr anchor="b">
            <a:normAutofit/>
          </a:bodyPr>
          <a:lstStyle>
            <a:lvl1pPr>
              <a:defRPr sz="2800">
                <a:solidFill>
                  <a:schemeClr val="bg1"/>
                </a:solidFil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3560E3-8A15-F446-87DE-5579F2BC799D}"/>
              </a:ext>
            </a:extLst>
          </p:cNvPr>
          <p:cNvSpPr>
            <a:spLocks noGrp="1"/>
          </p:cNvSpPr>
          <p:nvPr>
            <p:ph idx="10"/>
          </p:nvPr>
        </p:nvSpPr>
        <p:spPr>
          <a:xfrm>
            <a:off x="228600" y="2108887"/>
            <a:ext cx="2053281" cy="2485048"/>
          </a:xfrm>
        </p:spPr>
        <p:txBody>
          <a:bodyPr>
            <a:normAutofit/>
          </a:bodyPr>
          <a:lstStyle>
            <a:lvl1pPr>
              <a:defRPr sz="1600">
                <a:solidFill>
                  <a:schemeClr val="bg1"/>
                </a:solidFill>
              </a:defRPr>
            </a:lvl1pPr>
            <a:lvl2pPr marL="514350" indent="-171450">
              <a:buFont typeface="System Font Regular"/>
              <a:buChar char="–"/>
              <a:defRPr sz="1200">
                <a:solidFill>
                  <a:schemeClr val="bg1"/>
                </a:solidFill>
              </a:defRPr>
            </a:lvl2pPr>
            <a:lvl3pPr>
              <a:defRPr sz="1100">
                <a:solidFill>
                  <a:schemeClr val="bg1"/>
                </a:solidFill>
              </a:defRPr>
            </a:lvl3pPr>
            <a:lvl4pPr marL="1200150" indent="-171450">
              <a:buFont typeface="System Font Regular"/>
              <a:buChar cha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66A150C9-A17B-5147-90C3-E8E895C7D045}"/>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b="0" i="0" dirty="0">
                <a:solidFill>
                  <a:schemeClr val="bg1">
                    <a:alpha val="50000"/>
                  </a:schemeClr>
                </a:solidFill>
                <a:latin typeface="Tw Cen MT" panose="020B0602020104020603" pitchFamily="34" charset="77"/>
              </a:rPr>
              <a:t>© 2020 Allscripts Healthcare, LLC and/or its affiliates.</a:t>
            </a:r>
          </a:p>
        </p:txBody>
      </p:sp>
    </p:spTree>
    <p:extLst>
      <p:ext uri="{BB962C8B-B14F-4D97-AF65-F5344CB8AC3E}">
        <p14:creationId xmlns:p14="http://schemas.microsoft.com/office/powerpoint/2010/main" val="30742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74098"/>
            <a:ext cx="8686800" cy="4572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28600" y="935665"/>
            <a:ext cx="86868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EF40600D-F0A9-914A-A48D-664D096703E6}"/>
              </a:ext>
            </a:extLst>
          </p:cNvPr>
          <p:cNvSpPr txBox="1"/>
          <p:nvPr userDrawn="1"/>
        </p:nvSpPr>
        <p:spPr>
          <a:xfrm>
            <a:off x="226313" y="4803517"/>
            <a:ext cx="2808312" cy="184666"/>
          </a:xfrm>
          <a:prstGeom prst="rect">
            <a:avLst/>
          </a:prstGeom>
          <a:noFill/>
        </p:spPr>
        <p:txBody>
          <a:bodyPr wrap="square" lIns="0" rtlCol="0">
            <a:spAutoFit/>
          </a:bodyPr>
          <a:lstStyle/>
          <a:p>
            <a:pPr defTabSz="914378"/>
            <a:r>
              <a:rPr lang="en-US" sz="600" dirty="0">
                <a:solidFill>
                  <a:schemeClr val="bg1">
                    <a:lumMod val="50000"/>
                  </a:schemeClr>
                </a:solidFill>
                <a:latin typeface="+mn-lt"/>
              </a:rPr>
              <a:t>© 2020 Allscripts Healthcare, LLC and/or its affiliates.</a:t>
            </a:r>
          </a:p>
        </p:txBody>
      </p:sp>
      <p:sp>
        <p:nvSpPr>
          <p:cNvPr id="14" name="TextBox 13">
            <a:extLst>
              <a:ext uri="{FF2B5EF4-FFF2-40B4-BE49-F238E27FC236}">
                <a16:creationId xmlns:a16="http://schemas.microsoft.com/office/drawing/2014/main" id="{827FDED0-6A86-9E43-9CC6-901BBFC34DF2}"/>
              </a:ext>
            </a:extLst>
          </p:cNvPr>
          <p:cNvSpPr txBox="1"/>
          <p:nvPr userDrawn="1"/>
        </p:nvSpPr>
        <p:spPr>
          <a:xfrm>
            <a:off x="8548452" y="4795823"/>
            <a:ext cx="364662" cy="200055"/>
          </a:xfrm>
          <a:prstGeom prst="rect">
            <a:avLst/>
          </a:prstGeom>
          <a:noFill/>
        </p:spPr>
        <p:txBody>
          <a:bodyPr wrap="square" lIns="0" rIns="0" rtlCol="0" anchor="ctr">
            <a:spAutoFit/>
          </a:bodyPr>
          <a:lstStyle/>
          <a:p>
            <a:pPr marL="0" marR="0" lvl="0" indent="0" algn="r" defTabSz="914378" eaLnBrk="1" fontAlgn="auto" latinLnBrk="0" hangingPunct="1">
              <a:lnSpc>
                <a:spcPct val="100000"/>
              </a:lnSpc>
              <a:spcBef>
                <a:spcPts val="0"/>
              </a:spcBef>
              <a:spcAft>
                <a:spcPts val="0"/>
              </a:spcAft>
              <a:buClrTx/>
              <a:buSzTx/>
              <a:buFontTx/>
              <a:buNone/>
              <a:tabLst/>
              <a:defRPr/>
            </a:pPr>
            <a:fld id="{1D850907-C15C-5442-8954-4D23F6E80494}" type="slidenum">
              <a:rPr kumimoji="0" lang="en-US" sz="700" b="0" i="0" u="none" strike="noStrike" kern="0" cap="none" spc="0" normalizeH="0" baseline="0" noProof="0" smtClean="0">
                <a:ln>
                  <a:noFill/>
                </a:ln>
                <a:solidFill>
                  <a:srgbClr val="000000"/>
                </a:solidFill>
                <a:effectLst/>
                <a:uLnTx/>
                <a:uFillTx/>
              </a:rPr>
              <a:pPr marL="0" marR="0" lvl="0" indent="0" algn="r" defTabSz="914378"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dirty="0">
              <a:ln>
                <a:noFill/>
              </a:ln>
              <a:solidFill>
                <a:srgbClr val="000000"/>
              </a:solidFill>
              <a:effectLst/>
              <a:uLnTx/>
              <a:uFillTx/>
            </a:endParaRPr>
          </a:p>
        </p:txBody>
      </p:sp>
      <p:pic>
        <p:nvPicPr>
          <p:cNvPr id="15" name="Graphic 14">
            <a:extLst>
              <a:ext uri="{FF2B5EF4-FFF2-40B4-BE49-F238E27FC236}">
                <a16:creationId xmlns:a16="http://schemas.microsoft.com/office/drawing/2014/main" id="{77C3AC3C-93ED-864D-B392-3BCD07FCA1E5}"/>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8387769" y="4781550"/>
            <a:ext cx="228600" cy="228600"/>
          </a:xfrm>
          <a:prstGeom prst="rect">
            <a:avLst/>
          </a:prstGeom>
        </p:spPr>
      </p:pic>
    </p:spTree>
    <p:extLst>
      <p:ext uri="{BB962C8B-B14F-4D97-AF65-F5344CB8AC3E}">
        <p14:creationId xmlns:p14="http://schemas.microsoft.com/office/powerpoint/2010/main" val="3186474912"/>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56" r:id="rId3"/>
    <p:sldLayoutId id="2147483657" r:id="rId4"/>
    <p:sldLayoutId id="2147483667" r:id="rId5"/>
    <p:sldLayoutId id="2147483658" r:id="rId6"/>
    <p:sldLayoutId id="2147483652" r:id="rId7"/>
    <p:sldLayoutId id="2147483668" r:id="rId8"/>
    <p:sldLayoutId id="2147483669" r:id="rId9"/>
    <p:sldLayoutId id="2147483659" r:id="rId10"/>
    <p:sldLayoutId id="2147483660" r:id="rId11"/>
    <p:sldLayoutId id="2147483661" r:id="rId12"/>
    <p:sldLayoutId id="2147483662" r:id="rId13"/>
    <p:sldLayoutId id="2147483654" r:id="rId14"/>
    <p:sldLayoutId id="2147483663" r:id="rId15"/>
    <p:sldLayoutId id="2147483664" r:id="rId16"/>
    <p:sldLayoutId id="2147483666" r:id="rId17"/>
    <p:sldLayoutId id="2147483653" r:id="rId18"/>
    <p:sldLayoutId id="214748366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hyperlink" Target="https://uxofai.com/"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hyperlink" Target="https://www.suki.ai/" TargetMode="External"/><Relationship Id="rId3" Type="http://schemas.openxmlformats.org/officeDocument/2006/relationships/image" Target="../media/image26.emf"/><Relationship Id="rId7" Type="http://schemas.openxmlformats.org/officeDocument/2006/relationships/image" Target="../media/image28.png"/><Relationship Id="rId12" Type="http://schemas.openxmlformats.org/officeDocument/2006/relationships/image" Target="../media/image32.tiff"/><Relationship Id="rId2" Type="http://schemas.openxmlformats.org/officeDocument/2006/relationships/image" Target="../media/image25.emf"/><Relationship Id="rId1" Type="http://schemas.openxmlformats.org/officeDocument/2006/relationships/slideLayout" Target="../slideLayouts/slideLayout6.xml"/><Relationship Id="rId6" Type="http://schemas.openxmlformats.org/officeDocument/2006/relationships/hyperlink" Target="https://www.soprishealth.com/)" TargetMode="External"/><Relationship Id="rId11" Type="http://schemas.openxmlformats.org/officeDocument/2006/relationships/image" Target="../media/image31.png"/><Relationship Id="rId5" Type="http://schemas.openxmlformats.org/officeDocument/2006/relationships/image" Target="../media/image23.emf"/><Relationship Id="rId10" Type="http://schemas.openxmlformats.org/officeDocument/2006/relationships/image" Target="../media/image30.png"/><Relationship Id="rId4" Type="http://schemas.openxmlformats.org/officeDocument/2006/relationships/image" Target="../media/image27.emf"/><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4DAF-F868-F24D-86B4-5F7995ED55D4}"/>
              </a:ext>
            </a:extLst>
          </p:cNvPr>
          <p:cNvSpPr>
            <a:spLocks noGrp="1"/>
          </p:cNvSpPr>
          <p:nvPr>
            <p:ph type="ctrTitle"/>
          </p:nvPr>
        </p:nvSpPr>
        <p:spPr/>
        <p:txBody>
          <a:bodyPr/>
          <a:lstStyle/>
          <a:p>
            <a:r>
              <a:rPr lang="en-US" dirty="0"/>
              <a:t>UX Roles in AI</a:t>
            </a:r>
          </a:p>
        </p:txBody>
      </p:sp>
      <p:sp>
        <p:nvSpPr>
          <p:cNvPr id="3" name="Subtitle 2">
            <a:extLst>
              <a:ext uri="{FF2B5EF4-FFF2-40B4-BE49-F238E27FC236}">
                <a16:creationId xmlns:a16="http://schemas.microsoft.com/office/drawing/2014/main" id="{F3A2F99F-E071-BF4B-B2F2-12500761468A}"/>
              </a:ext>
            </a:extLst>
          </p:cNvPr>
          <p:cNvSpPr>
            <a:spLocks noGrp="1"/>
          </p:cNvSpPr>
          <p:nvPr>
            <p:ph type="subTitle" idx="1"/>
          </p:nvPr>
        </p:nvSpPr>
        <p:spPr>
          <a:xfrm>
            <a:off x="1143000" y="3115980"/>
            <a:ext cx="6858000" cy="858232"/>
          </a:xfrm>
        </p:spPr>
        <p:txBody>
          <a:bodyPr/>
          <a:lstStyle/>
          <a:p>
            <a:pPr>
              <a:lnSpc>
                <a:spcPts val="2060"/>
              </a:lnSpc>
              <a:spcBef>
                <a:spcPts val="0"/>
              </a:spcBef>
            </a:pPr>
            <a:r>
              <a:rPr lang="en-US" dirty="0"/>
              <a:t>Todd </a:t>
            </a:r>
            <a:r>
              <a:rPr lang="en-US" dirty="0" err="1"/>
              <a:t>Eischeid</a:t>
            </a:r>
            <a:r>
              <a:rPr lang="en-US" dirty="0"/>
              <a:t>, Principle UX Researcher</a:t>
            </a:r>
          </a:p>
          <a:p>
            <a:pPr>
              <a:lnSpc>
                <a:spcPts val="2060"/>
              </a:lnSpc>
              <a:spcBef>
                <a:spcPts val="0"/>
              </a:spcBef>
            </a:pPr>
            <a:r>
              <a:rPr lang="en-US" dirty="0"/>
              <a:t>November 12, 2020</a:t>
            </a:r>
          </a:p>
        </p:txBody>
      </p:sp>
    </p:spTree>
    <p:extLst>
      <p:ext uri="{BB962C8B-B14F-4D97-AF65-F5344CB8AC3E}">
        <p14:creationId xmlns:p14="http://schemas.microsoft.com/office/powerpoint/2010/main" val="19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51E6-2064-4446-A605-B140E3C11B85}"/>
              </a:ext>
            </a:extLst>
          </p:cNvPr>
          <p:cNvSpPr>
            <a:spLocks noGrp="1"/>
          </p:cNvSpPr>
          <p:nvPr>
            <p:ph type="ctrTitle"/>
          </p:nvPr>
        </p:nvSpPr>
        <p:spPr>
          <a:xfrm>
            <a:off x="1126272" y="1794287"/>
            <a:ext cx="7672039" cy="2074071"/>
          </a:xfrm>
        </p:spPr>
        <p:txBody>
          <a:bodyPr/>
          <a:lstStyle/>
          <a:p>
            <a:r>
              <a:rPr lang="en-US" sz="4800" dirty="0"/>
              <a:t>Role of UX for AI functionality</a:t>
            </a:r>
            <a:br>
              <a:rPr lang="en-US" sz="4800" dirty="0"/>
            </a:br>
            <a:endParaRPr lang="en-US" dirty="0"/>
          </a:p>
        </p:txBody>
      </p:sp>
    </p:spTree>
    <p:extLst>
      <p:ext uri="{BB962C8B-B14F-4D97-AF65-F5344CB8AC3E}">
        <p14:creationId xmlns:p14="http://schemas.microsoft.com/office/powerpoint/2010/main" val="41045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C389F5-E10B-AC4B-9EA6-908A7F291D08}"/>
              </a:ext>
            </a:extLst>
          </p:cNvPr>
          <p:cNvSpPr txBox="1"/>
          <p:nvPr/>
        </p:nvSpPr>
        <p:spPr>
          <a:xfrm>
            <a:off x="1526331" y="1242728"/>
            <a:ext cx="6071015" cy="1477328"/>
          </a:xfrm>
          <a:prstGeom prst="rect">
            <a:avLst/>
          </a:prstGeom>
          <a:noFill/>
        </p:spPr>
        <p:txBody>
          <a:bodyPr wrap="square" rtlCol="0">
            <a:spAutoFit/>
          </a:bodyPr>
          <a:lstStyle/>
          <a:p>
            <a:r>
              <a:rPr lang="en-US" dirty="0"/>
              <a:t>User research activities are still very relevant and needed: interview, ethnographic, survey, etc.  </a:t>
            </a:r>
          </a:p>
          <a:p>
            <a:endParaRPr lang="en-US" dirty="0"/>
          </a:p>
          <a:p>
            <a:r>
              <a:rPr lang="en-US" dirty="0"/>
              <a:t>AI systems can learn but they cannot figure out which problems to solve.</a:t>
            </a:r>
          </a:p>
        </p:txBody>
      </p:sp>
      <p:sp>
        <p:nvSpPr>
          <p:cNvPr id="3" name="Rectangle 2">
            <a:extLst>
              <a:ext uri="{FF2B5EF4-FFF2-40B4-BE49-F238E27FC236}">
                <a16:creationId xmlns:a16="http://schemas.microsoft.com/office/drawing/2014/main" id="{A05E09C8-9B39-254A-9340-647D6229A3E7}"/>
              </a:ext>
            </a:extLst>
          </p:cNvPr>
          <p:cNvSpPr/>
          <p:nvPr/>
        </p:nvSpPr>
        <p:spPr>
          <a:xfrm>
            <a:off x="1526331" y="2956456"/>
            <a:ext cx="5430775" cy="738664"/>
          </a:xfrm>
          <a:prstGeom prst="rect">
            <a:avLst/>
          </a:prstGeom>
        </p:spPr>
        <p:txBody>
          <a:bodyPr wrap="square">
            <a:spAutoFit/>
          </a:bodyPr>
          <a:lstStyle/>
          <a:p>
            <a:r>
              <a:rPr lang="en-US" sz="1400" i="1" dirty="0">
                <a:ea typeface="Times New Roman" panose="02020603050405020304" pitchFamily="18" charset="0"/>
              </a:rPr>
              <a:t>“if you aren’t aligned with a human need, you’re just going to build a very powerful system to address a very small — or perhaps nonexistent — problem.”</a:t>
            </a:r>
            <a:endParaRPr lang="en-US" sz="1400" dirty="0"/>
          </a:p>
        </p:txBody>
      </p:sp>
      <p:sp>
        <p:nvSpPr>
          <p:cNvPr id="7" name="Oval 6">
            <a:extLst>
              <a:ext uri="{FF2B5EF4-FFF2-40B4-BE49-F238E27FC236}">
                <a16:creationId xmlns:a16="http://schemas.microsoft.com/office/drawing/2014/main" id="{70025A84-DBDE-884B-A9D5-1784B6BE7772}"/>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DD1486-93DF-924D-9E85-894B3B5999AD}"/>
              </a:ext>
            </a:extLst>
          </p:cNvPr>
          <p:cNvPicPr>
            <a:picLocks noChangeAspect="1"/>
          </p:cNvPicPr>
          <p:nvPr/>
        </p:nvPicPr>
        <p:blipFill>
          <a:blip r:embed="rId2"/>
          <a:stretch>
            <a:fillRect/>
          </a:stretch>
        </p:blipFill>
        <p:spPr>
          <a:xfrm>
            <a:off x="383331" y="267066"/>
            <a:ext cx="661490" cy="923330"/>
          </a:xfrm>
          <a:prstGeom prst="rect">
            <a:avLst/>
          </a:prstGeom>
        </p:spPr>
      </p:pic>
      <p:sp>
        <p:nvSpPr>
          <p:cNvPr id="9" name="Title 2">
            <a:extLst>
              <a:ext uri="{FF2B5EF4-FFF2-40B4-BE49-F238E27FC236}">
                <a16:creationId xmlns:a16="http://schemas.microsoft.com/office/drawing/2014/main" id="{BF7F9349-E6CF-6C41-9A65-50106E9AA292}"/>
              </a:ext>
            </a:extLst>
          </p:cNvPr>
          <p:cNvSpPr>
            <a:spLocks noGrp="1"/>
          </p:cNvSpPr>
          <p:nvPr>
            <p:ph type="title"/>
          </p:nvPr>
        </p:nvSpPr>
        <p:spPr>
          <a:xfrm>
            <a:off x="1526331" y="274098"/>
            <a:ext cx="7389068" cy="457200"/>
          </a:xfrm>
        </p:spPr>
        <p:txBody>
          <a:bodyPr/>
          <a:lstStyle/>
          <a:p>
            <a:r>
              <a:rPr lang="en-US" dirty="0"/>
              <a:t>Role of UX</a:t>
            </a:r>
          </a:p>
        </p:txBody>
      </p:sp>
    </p:spTree>
    <p:extLst>
      <p:ext uri="{BB962C8B-B14F-4D97-AF65-F5344CB8AC3E}">
        <p14:creationId xmlns:p14="http://schemas.microsoft.com/office/powerpoint/2010/main" val="5400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E9AD4-9EA7-574E-978B-A48121705E46}"/>
              </a:ext>
            </a:extLst>
          </p:cNvPr>
          <p:cNvSpPr>
            <a:spLocks noGrp="1"/>
          </p:cNvSpPr>
          <p:nvPr>
            <p:ph type="title"/>
          </p:nvPr>
        </p:nvSpPr>
        <p:spPr>
          <a:xfrm>
            <a:off x="1526331" y="274098"/>
            <a:ext cx="7389068" cy="457200"/>
          </a:xfrm>
        </p:spPr>
        <p:txBody>
          <a:bodyPr/>
          <a:lstStyle/>
          <a:p>
            <a:r>
              <a:rPr lang="en-US" dirty="0"/>
              <a:t>Role of UX</a:t>
            </a:r>
          </a:p>
        </p:txBody>
      </p:sp>
      <p:pic>
        <p:nvPicPr>
          <p:cNvPr id="5" name="Picture 2" descr="Image for post">
            <a:extLst>
              <a:ext uri="{FF2B5EF4-FFF2-40B4-BE49-F238E27FC236}">
                <a16:creationId xmlns:a16="http://schemas.microsoft.com/office/drawing/2014/main" id="{34CAC08A-0220-FF41-AD25-77F0AD6D7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546" y="2255003"/>
            <a:ext cx="5104517" cy="24671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96090C-C7B1-0A4D-ADB4-E73076FA3B30}"/>
              </a:ext>
            </a:extLst>
          </p:cNvPr>
          <p:cNvSpPr txBox="1"/>
          <p:nvPr/>
        </p:nvSpPr>
        <p:spPr>
          <a:xfrm>
            <a:off x="1313416" y="2844642"/>
            <a:ext cx="2500573" cy="1569660"/>
          </a:xfrm>
          <a:prstGeom prst="rect">
            <a:avLst/>
          </a:prstGeom>
          <a:noFill/>
        </p:spPr>
        <p:txBody>
          <a:bodyPr wrap="square" rtlCol="0">
            <a:spAutoFit/>
          </a:bodyPr>
          <a:lstStyle/>
          <a:p>
            <a:pPr algn="r"/>
            <a:r>
              <a:rPr lang="en-US" sz="1600" dirty="0"/>
              <a:t>Gmail can look for certain words and remind the user when they may have forgotten to attach a file. But this doesn’t require machine learning.</a:t>
            </a:r>
          </a:p>
        </p:txBody>
      </p:sp>
      <p:sp>
        <p:nvSpPr>
          <p:cNvPr id="8" name="TextBox 7">
            <a:extLst>
              <a:ext uri="{FF2B5EF4-FFF2-40B4-BE49-F238E27FC236}">
                <a16:creationId xmlns:a16="http://schemas.microsoft.com/office/drawing/2014/main" id="{7B7AEFB4-638F-8741-870D-F444FC83E1A6}"/>
              </a:ext>
            </a:extLst>
          </p:cNvPr>
          <p:cNvSpPr txBox="1"/>
          <p:nvPr/>
        </p:nvSpPr>
        <p:spPr>
          <a:xfrm>
            <a:off x="1526331" y="1251800"/>
            <a:ext cx="5806378" cy="923330"/>
          </a:xfrm>
          <a:prstGeom prst="rect">
            <a:avLst/>
          </a:prstGeom>
          <a:noFill/>
        </p:spPr>
        <p:txBody>
          <a:bodyPr wrap="square" rtlCol="0">
            <a:spAutoFit/>
          </a:bodyPr>
          <a:lstStyle/>
          <a:p>
            <a:r>
              <a:rPr lang="en-US" dirty="0"/>
              <a:t>Know what to apply AI to and what not to. There are many types of experience features that seem ‘intelligent’ but don’t require an AI type of solution</a:t>
            </a:r>
          </a:p>
        </p:txBody>
      </p:sp>
      <p:sp>
        <p:nvSpPr>
          <p:cNvPr id="10" name="Oval 9">
            <a:extLst>
              <a:ext uri="{FF2B5EF4-FFF2-40B4-BE49-F238E27FC236}">
                <a16:creationId xmlns:a16="http://schemas.microsoft.com/office/drawing/2014/main" id="{A4ABAC00-0DD2-5F4E-8C65-68708433F478}"/>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E6C8F8-9E68-E348-8849-5A4D18549572}"/>
              </a:ext>
            </a:extLst>
          </p:cNvPr>
          <p:cNvPicPr>
            <a:picLocks noChangeAspect="1"/>
          </p:cNvPicPr>
          <p:nvPr/>
        </p:nvPicPr>
        <p:blipFill>
          <a:blip r:embed="rId3"/>
          <a:stretch>
            <a:fillRect/>
          </a:stretch>
        </p:blipFill>
        <p:spPr>
          <a:xfrm>
            <a:off x="383331" y="267066"/>
            <a:ext cx="661490" cy="923330"/>
          </a:xfrm>
          <a:prstGeom prst="rect">
            <a:avLst/>
          </a:prstGeom>
        </p:spPr>
      </p:pic>
    </p:spTree>
    <p:extLst>
      <p:ext uri="{BB962C8B-B14F-4D97-AF65-F5344CB8AC3E}">
        <p14:creationId xmlns:p14="http://schemas.microsoft.com/office/powerpoint/2010/main" val="66120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6D8EF1-3FB0-FE4E-B4BB-0821BD390094}"/>
              </a:ext>
            </a:extLst>
          </p:cNvPr>
          <p:cNvPicPr>
            <a:picLocks noGrp="1" noChangeAspect="1"/>
          </p:cNvPicPr>
          <p:nvPr>
            <p:ph idx="11"/>
          </p:nvPr>
        </p:nvPicPr>
        <p:blipFill>
          <a:blip r:embed="rId2"/>
          <a:stretch>
            <a:fillRect/>
          </a:stretch>
        </p:blipFill>
        <p:spPr>
          <a:xfrm>
            <a:off x="4216400" y="378793"/>
            <a:ext cx="1977423" cy="4286544"/>
          </a:xfrm>
          <a:prstGeom prst="rect">
            <a:avLst/>
          </a:prstGeom>
          <a:ln>
            <a:solidFill>
              <a:schemeClr val="bg1">
                <a:lumMod val="85000"/>
              </a:schemeClr>
            </a:solidFill>
          </a:ln>
        </p:spPr>
      </p:pic>
      <p:sp>
        <p:nvSpPr>
          <p:cNvPr id="3" name="Title 2">
            <a:extLst>
              <a:ext uri="{FF2B5EF4-FFF2-40B4-BE49-F238E27FC236}">
                <a16:creationId xmlns:a16="http://schemas.microsoft.com/office/drawing/2014/main" id="{4BF4CA55-CC88-8D47-8C70-C27D3EB553EB}"/>
              </a:ext>
            </a:extLst>
          </p:cNvPr>
          <p:cNvSpPr>
            <a:spLocks noGrp="1"/>
          </p:cNvSpPr>
          <p:nvPr>
            <p:ph type="title"/>
          </p:nvPr>
        </p:nvSpPr>
        <p:spPr>
          <a:xfrm>
            <a:off x="1514640" y="274098"/>
            <a:ext cx="7447253" cy="457200"/>
          </a:xfrm>
        </p:spPr>
        <p:txBody>
          <a:bodyPr/>
          <a:lstStyle/>
          <a:p>
            <a:r>
              <a:rPr lang="en-US" dirty="0"/>
              <a:t>Role of UX</a:t>
            </a:r>
          </a:p>
        </p:txBody>
      </p:sp>
      <p:sp>
        <p:nvSpPr>
          <p:cNvPr id="8" name="TextBox 7">
            <a:extLst>
              <a:ext uri="{FF2B5EF4-FFF2-40B4-BE49-F238E27FC236}">
                <a16:creationId xmlns:a16="http://schemas.microsoft.com/office/drawing/2014/main" id="{FCE8BDF6-A027-4747-ADC1-C29EE82251BD}"/>
              </a:ext>
            </a:extLst>
          </p:cNvPr>
          <p:cNvSpPr txBox="1"/>
          <p:nvPr/>
        </p:nvSpPr>
        <p:spPr>
          <a:xfrm>
            <a:off x="399249" y="1659665"/>
            <a:ext cx="3543478" cy="2585323"/>
          </a:xfrm>
          <a:prstGeom prst="rect">
            <a:avLst/>
          </a:prstGeom>
          <a:noFill/>
        </p:spPr>
        <p:txBody>
          <a:bodyPr wrap="square" rtlCol="0">
            <a:spAutoFit/>
          </a:bodyPr>
          <a:lstStyle/>
          <a:p>
            <a:endParaRPr lang="en-US" dirty="0"/>
          </a:p>
          <a:p>
            <a:r>
              <a:rPr lang="en-US" dirty="0"/>
              <a:t>Plan for how the AI will learn over time.</a:t>
            </a:r>
          </a:p>
          <a:p>
            <a:endParaRPr lang="en-US" dirty="0"/>
          </a:p>
          <a:p>
            <a:r>
              <a:rPr lang="en-US" dirty="0"/>
              <a:t>For example, users may indicate that a suggestion made by the information curation is incorrect or not desired, or whether an assistant misinterpreted their intent.</a:t>
            </a:r>
          </a:p>
        </p:txBody>
      </p:sp>
      <p:pic>
        <p:nvPicPr>
          <p:cNvPr id="9" name="Picture 8">
            <a:extLst>
              <a:ext uri="{FF2B5EF4-FFF2-40B4-BE49-F238E27FC236}">
                <a16:creationId xmlns:a16="http://schemas.microsoft.com/office/drawing/2014/main" id="{7796A926-DC69-F843-82D1-2033FB585ED2}"/>
              </a:ext>
            </a:extLst>
          </p:cNvPr>
          <p:cNvPicPr>
            <a:picLocks noChangeAspect="1"/>
          </p:cNvPicPr>
          <p:nvPr/>
        </p:nvPicPr>
        <p:blipFill>
          <a:blip r:embed="rId3"/>
          <a:stretch>
            <a:fillRect/>
          </a:stretch>
        </p:blipFill>
        <p:spPr>
          <a:xfrm>
            <a:off x="6837795" y="378793"/>
            <a:ext cx="1977424" cy="4286543"/>
          </a:xfrm>
          <a:prstGeom prst="rect">
            <a:avLst/>
          </a:prstGeom>
          <a:ln>
            <a:solidFill>
              <a:schemeClr val="bg2">
                <a:lumMod val="85000"/>
              </a:schemeClr>
            </a:solidFill>
          </a:ln>
        </p:spPr>
      </p:pic>
      <p:sp>
        <p:nvSpPr>
          <p:cNvPr id="10" name="Oval 9">
            <a:extLst>
              <a:ext uri="{FF2B5EF4-FFF2-40B4-BE49-F238E27FC236}">
                <a16:creationId xmlns:a16="http://schemas.microsoft.com/office/drawing/2014/main" id="{92323613-4C91-574B-8F54-FB634B15DF5F}"/>
              </a:ext>
            </a:extLst>
          </p:cNvPr>
          <p:cNvSpPr/>
          <p:nvPr/>
        </p:nvSpPr>
        <p:spPr>
          <a:xfrm>
            <a:off x="6837795" y="1390670"/>
            <a:ext cx="2038595" cy="537990"/>
          </a:xfrm>
          <a:prstGeom prst="ellipse">
            <a:avLst/>
          </a:prstGeom>
          <a:noFill/>
          <a:ln>
            <a:solidFill>
              <a:srgbClr val="E84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4606EC1-F5AB-314C-9CD5-A8ADE0388540}"/>
              </a:ext>
            </a:extLst>
          </p:cNvPr>
          <p:cNvCxnSpPr>
            <a:cxnSpLocks/>
          </p:cNvCxnSpPr>
          <p:nvPr/>
        </p:nvCxnSpPr>
        <p:spPr>
          <a:xfrm>
            <a:off x="5710056" y="1539453"/>
            <a:ext cx="1028706" cy="0"/>
          </a:xfrm>
          <a:prstGeom prst="straightConnector1">
            <a:avLst/>
          </a:prstGeom>
          <a:ln w="28575">
            <a:solidFill>
              <a:schemeClr val="bg2">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235FAB2-66F4-8044-864B-5082805FD538}"/>
              </a:ext>
            </a:extLst>
          </p:cNvPr>
          <p:cNvSpPr/>
          <p:nvPr/>
        </p:nvSpPr>
        <p:spPr>
          <a:xfrm>
            <a:off x="4089401" y="1390670"/>
            <a:ext cx="2135008" cy="306869"/>
          </a:xfrm>
          <a:prstGeom prst="ellipse">
            <a:avLst/>
          </a:prstGeom>
          <a:noFill/>
          <a:ln>
            <a:solidFill>
              <a:srgbClr val="E84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FC4450-1B0A-B044-A8E7-E91C3EEEC350}"/>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455130C-F093-0A41-9E0B-DF92BF7EDAFC}"/>
              </a:ext>
            </a:extLst>
          </p:cNvPr>
          <p:cNvPicPr>
            <a:picLocks noChangeAspect="1"/>
          </p:cNvPicPr>
          <p:nvPr/>
        </p:nvPicPr>
        <p:blipFill>
          <a:blip r:embed="rId4"/>
          <a:stretch>
            <a:fillRect/>
          </a:stretch>
        </p:blipFill>
        <p:spPr>
          <a:xfrm>
            <a:off x="383331" y="267066"/>
            <a:ext cx="661490" cy="923330"/>
          </a:xfrm>
          <a:prstGeom prst="rect">
            <a:avLst/>
          </a:prstGeom>
        </p:spPr>
      </p:pic>
    </p:spTree>
    <p:extLst>
      <p:ext uri="{BB962C8B-B14F-4D97-AF65-F5344CB8AC3E}">
        <p14:creationId xmlns:p14="http://schemas.microsoft.com/office/powerpoint/2010/main" val="2798125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2C022E-FF71-B24A-9862-1241579ED8AB}"/>
              </a:ext>
            </a:extLst>
          </p:cNvPr>
          <p:cNvSpPr>
            <a:spLocks noGrp="1"/>
          </p:cNvSpPr>
          <p:nvPr>
            <p:ph type="title"/>
          </p:nvPr>
        </p:nvSpPr>
        <p:spPr>
          <a:xfrm>
            <a:off x="1468146" y="274098"/>
            <a:ext cx="7447253" cy="457200"/>
          </a:xfrm>
        </p:spPr>
        <p:txBody>
          <a:bodyPr/>
          <a:lstStyle/>
          <a:p>
            <a:r>
              <a:rPr lang="en-US" dirty="0"/>
              <a:t>Role of UX</a:t>
            </a:r>
          </a:p>
        </p:txBody>
      </p:sp>
      <p:sp>
        <p:nvSpPr>
          <p:cNvPr id="5" name="TextBox 4">
            <a:extLst>
              <a:ext uri="{FF2B5EF4-FFF2-40B4-BE49-F238E27FC236}">
                <a16:creationId xmlns:a16="http://schemas.microsoft.com/office/drawing/2014/main" id="{C3BA0F0E-9421-2D46-B261-7DFFFEF2BDA8}"/>
              </a:ext>
            </a:extLst>
          </p:cNvPr>
          <p:cNvSpPr txBox="1"/>
          <p:nvPr/>
        </p:nvSpPr>
        <p:spPr>
          <a:xfrm>
            <a:off x="1468146" y="1494968"/>
            <a:ext cx="6071016" cy="1754326"/>
          </a:xfrm>
          <a:prstGeom prst="rect">
            <a:avLst/>
          </a:prstGeom>
          <a:noFill/>
        </p:spPr>
        <p:txBody>
          <a:bodyPr wrap="square" rtlCol="0">
            <a:spAutoFit/>
          </a:bodyPr>
          <a:lstStyle/>
          <a:p>
            <a:r>
              <a:rPr lang="en-US" dirty="0"/>
              <a:t>UX researchers should have an understanding of the appropriate data needed to train the types of AI, both initially and over time as the user interacts with the system.</a:t>
            </a:r>
          </a:p>
          <a:p>
            <a:endParaRPr lang="en-US" dirty="0"/>
          </a:p>
          <a:p>
            <a:r>
              <a:rPr lang="en-US" dirty="0">
                <a:ea typeface="Times New Roman" panose="02020603050405020304" pitchFamily="18" charset="0"/>
              </a:rPr>
              <a:t>The training data should be informed by knowledge of users; an understanding of users jobs</a:t>
            </a:r>
            <a:endParaRPr lang="en-US" dirty="0"/>
          </a:p>
        </p:txBody>
      </p:sp>
      <p:sp>
        <p:nvSpPr>
          <p:cNvPr id="6" name="Oval 5">
            <a:extLst>
              <a:ext uri="{FF2B5EF4-FFF2-40B4-BE49-F238E27FC236}">
                <a16:creationId xmlns:a16="http://schemas.microsoft.com/office/drawing/2014/main" id="{3DE712BD-3B80-2D4B-80C7-1A9D11C4B8EF}"/>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F05AD6-2C29-EA43-99DA-23835F7A110A}"/>
              </a:ext>
            </a:extLst>
          </p:cNvPr>
          <p:cNvPicPr>
            <a:picLocks noChangeAspect="1"/>
          </p:cNvPicPr>
          <p:nvPr/>
        </p:nvPicPr>
        <p:blipFill>
          <a:blip r:embed="rId2"/>
          <a:stretch>
            <a:fillRect/>
          </a:stretch>
        </p:blipFill>
        <p:spPr>
          <a:xfrm>
            <a:off x="383331" y="267066"/>
            <a:ext cx="661490" cy="923330"/>
          </a:xfrm>
          <a:prstGeom prst="rect">
            <a:avLst/>
          </a:prstGeom>
        </p:spPr>
      </p:pic>
    </p:spTree>
    <p:extLst>
      <p:ext uri="{BB962C8B-B14F-4D97-AF65-F5344CB8AC3E}">
        <p14:creationId xmlns:p14="http://schemas.microsoft.com/office/powerpoint/2010/main" val="117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3D56DA-5C46-BF40-84E7-21D002078EE9}"/>
              </a:ext>
            </a:extLst>
          </p:cNvPr>
          <p:cNvSpPr>
            <a:spLocks noGrp="1"/>
          </p:cNvSpPr>
          <p:nvPr>
            <p:ph type="title"/>
          </p:nvPr>
        </p:nvSpPr>
        <p:spPr>
          <a:xfrm>
            <a:off x="1468146" y="274098"/>
            <a:ext cx="7447253" cy="457200"/>
          </a:xfrm>
        </p:spPr>
        <p:txBody>
          <a:bodyPr/>
          <a:lstStyle/>
          <a:p>
            <a:r>
              <a:rPr lang="en-US" dirty="0"/>
              <a:t>Role of UX</a:t>
            </a:r>
          </a:p>
        </p:txBody>
      </p:sp>
      <p:sp>
        <p:nvSpPr>
          <p:cNvPr id="5" name="Rectangle 4">
            <a:extLst>
              <a:ext uri="{FF2B5EF4-FFF2-40B4-BE49-F238E27FC236}">
                <a16:creationId xmlns:a16="http://schemas.microsoft.com/office/drawing/2014/main" id="{4261675B-332A-4B43-81B9-EE1B409DFB60}"/>
              </a:ext>
            </a:extLst>
          </p:cNvPr>
          <p:cNvSpPr/>
          <p:nvPr/>
        </p:nvSpPr>
        <p:spPr>
          <a:xfrm>
            <a:off x="1468146" y="1027057"/>
            <a:ext cx="6910466" cy="892552"/>
          </a:xfrm>
          <a:prstGeom prst="rect">
            <a:avLst/>
          </a:prstGeom>
        </p:spPr>
        <p:txBody>
          <a:bodyPr wrap="square">
            <a:spAutoFit/>
          </a:bodyPr>
          <a:lstStyle/>
          <a:p>
            <a:r>
              <a:rPr lang="en-US" sz="2200" dirty="0">
                <a:ea typeface="Times New Roman" panose="02020603050405020304" pitchFamily="18" charset="0"/>
              </a:rPr>
              <a:t>User wants to: Get a specific recent patient lab test value.</a:t>
            </a:r>
            <a:endParaRPr lang="en-US" sz="2200" b="1" dirty="0">
              <a:solidFill>
                <a:srgbClr val="000000"/>
              </a:solidFill>
              <a:ea typeface="Times New Roman" panose="02020603050405020304" pitchFamily="18" charset="0"/>
              <a:cs typeface="Times New Roman" panose="02020603050405020304" pitchFamily="18" charset="0"/>
            </a:endParaRPr>
          </a:p>
          <a:p>
            <a:pPr>
              <a:spcBef>
                <a:spcPts val="1200"/>
              </a:spcBef>
              <a:spcAft>
                <a:spcPts val="300"/>
              </a:spcAft>
            </a:pPr>
            <a:r>
              <a:rPr lang="en-US" sz="2000" dirty="0">
                <a:solidFill>
                  <a:srgbClr val="000000"/>
                </a:solidFill>
                <a:ea typeface="Times New Roman" panose="02020603050405020304" pitchFamily="18" charset="0"/>
                <a:cs typeface="Times New Roman" panose="02020603050405020304" pitchFamily="18" charset="0"/>
              </a:rPr>
              <a:t>How users might ask this:</a:t>
            </a:r>
          </a:p>
        </p:txBody>
      </p:sp>
      <p:sp>
        <p:nvSpPr>
          <p:cNvPr id="6" name="Rounded Rectangular Callout 5">
            <a:extLst>
              <a:ext uri="{FF2B5EF4-FFF2-40B4-BE49-F238E27FC236}">
                <a16:creationId xmlns:a16="http://schemas.microsoft.com/office/drawing/2014/main" id="{03C737E4-61D2-1B4E-866A-86B1077AAF35}"/>
              </a:ext>
            </a:extLst>
          </p:cNvPr>
          <p:cNvSpPr/>
          <p:nvPr/>
        </p:nvSpPr>
        <p:spPr>
          <a:xfrm>
            <a:off x="1060349" y="3860931"/>
            <a:ext cx="2272145" cy="964604"/>
          </a:xfrm>
          <a:prstGeom prst="wedgeRoundRectCallout">
            <a:avLst>
              <a:gd name="adj1" fmla="val -30589"/>
              <a:gd name="adj2" fmla="val 78231"/>
              <a:gd name="adj3" fmla="val 16667"/>
            </a:avLst>
          </a:prstGeom>
          <a:solidFill>
            <a:srgbClr val="243A6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ea typeface="Times New Roman" panose="02020603050405020304" pitchFamily="18" charset="0"/>
              </a:rPr>
              <a:t>"what is the most recent </a:t>
            </a:r>
            <a:r>
              <a:rPr lang="en-US" i="1" dirty="0" err="1">
                <a:solidFill>
                  <a:schemeClr val="bg2">
                    <a:lumMod val="50000"/>
                  </a:schemeClr>
                </a:solidFill>
                <a:ea typeface="Times New Roman" panose="02020603050405020304" pitchFamily="18" charset="0"/>
              </a:rPr>
              <a:t>labTestName</a:t>
            </a:r>
            <a:r>
              <a:rPr lang="en-US" dirty="0">
                <a:solidFill>
                  <a:srgbClr val="000000"/>
                </a:solidFill>
                <a:ea typeface="Times New Roman" panose="02020603050405020304" pitchFamily="18" charset="0"/>
              </a:rPr>
              <a:t>"</a:t>
            </a:r>
            <a:endParaRPr lang="en-US" dirty="0">
              <a:ea typeface="Times New Roman" panose="02020603050405020304" pitchFamily="18" charset="0"/>
            </a:endParaRPr>
          </a:p>
        </p:txBody>
      </p:sp>
      <p:sp>
        <p:nvSpPr>
          <p:cNvPr id="7" name="Rounded Rectangular Callout 6">
            <a:extLst>
              <a:ext uri="{FF2B5EF4-FFF2-40B4-BE49-F238E27FC236}">
                <a16:creationId xmlns:a16="http://schemas.microsoft.com/office/drawing/2014/main" id="{E28CCE61-4D98-FD42-85B7-EA305B06D7A3}"/>
              </a:ext>
            </a:extLst>
          </p:cNvPr>
          <p:cNvSpPr/>
          <p:nvPr/>
        </p:nvSpPr>
        <p:spPr>
          <a:xfrm>
            <a:off x="4986071" y="2488533"/>
            <a:ext cx="3292957" cy="516683"/>
          </a:xfrm>
          <a:prstGeom prst="wedgeRoundRectCallout">
            <a:avLst>
              <a:gd name="adj1" fmla="val -26837"/>
              <a:gd name="adj2" fmla="val 116496"/>
              <a:gd name="adj3" fmla="val 16667"/>
            </a:avLst>
          </a:prstGeom>
          <a:solidFill>
            <a:srgbClr val="243A6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0"/>
              </a:spcAft>
              <a:buSzPts val="1000"/>
              <a:tabLst>
                <a:tab pos="457200" algn="l"/>
              </a:tabLst>
            </a:pPr>
            <a:r>
              <a:rPr lang="en-US" dirty="0">
                <a:solidFill>
                  <a:srgbClr val="000000"/>
                </a:solidFill>
                <a:ea typeface="Times New Roman" panose="02020603050405020304" pitchFamily="18" charset="0"/>
              </a:rPr>
              <a:t>"what is the latest</a:t>
            </a:r>
            <a:r>
              <a:rPr lang="en-US" i="1" dirty="0">
                <a:solidFill>
                  <a:schemeClr val="bg2">
                    <a:lumMod val="50000"/>
                  </a:schemeClr>
                </a:solidFill>
                <a:ea typeface="Times New Roman" panose="02020603050405020304" pitchFamily="18" charset="0"/>
              </a:rPr>
              <a:t> </a:t>
            </a:r>
            <a:r>
              <a:rPr lang="en-US" i="1" dirty="0" err="1">
                <a:solidFill>
                  <a:schemeClr val="bg2">
                    <a:lumMod val="50000"/>
                  </a:schemeClr>
                </a:solidFill>
                <a:ea typeface="Times New Roman" panose="02020603050405020304" pitchFamily="18" charset="0"/>
              </a:rPr>
              <a:t>labTestName</a:t>
            </a:r>
            <a:r>
              <a:rPr lang="en-US" dirty="0">
                <a:solidFill>
                  <a:srgbClr val="000000"/>
                </a:solidFill>
                <a:ea typeface="Times New Roman" panose="02020603050405020304" pitchFamily="18" charset="0"/>
              </a:rPr>
              <a:t>"</a:t>
            </a:r>
            <a:endParaRPr lang="en-US" dirty="0">
              <a:ea typeface="Times New Roman" panose="02020603050405020304" pitchFamily="18" charset="0"/>
            </a:endParaRPr>
          </a:p>
        </p:txBody>
      </p:sp>
      <p:sp>
        <p:nvSpPr>
          <p:cNvPr id="8" name="Rounded Rectangular Callout 7">
            <a:extLst>
              <a:ext uri="{FF2B5EF4-FFF2-40B4-BE49-F238E27FC236}">
                <a16:creationId xmlns:a16="http://schemas.microsoft.com/office/drawing/2014/main" id="{975DBCEA-8BCC-6C4F-B830-A2E93B1544AC}"/>
              </a:ext>
            </a:extLst>
          </p:cNvPr>
          <p:cNvSpPr/>
          <p:nvPr/>
        </p:nvSpPr>
        <p:spPr>
          <a:xfrm>
            <a:off x="1912802" y="2351950"/>
            <a:ext cx="2696929" cy="964604"/>
          </a:xfrm>
          <a:prstGeom prst="wedgeRoundRectCallout">
            <a:avLst>
              <a:gd name="adj1" fmla="val -30589"/>
              <a:gd name="adj2" fmla="val 78231"/>
              <a:gd name="adj3" fmla="val 16667"/>
            </a:avLst>
          </a:prstGeom>
          <a:solidFill>
            <a:srgbClr val="243A6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0"/>
              </a:spcAft>
              <a:buSzPts val="1000"/>
              <a:tabLst>
                <a:tab pos="457200" algn="l"/>
              </a:tabLst>
            </a:pPr>
            <a:r>
              <a:rPr lang="en-US" dirty="0">
                <a:solidFill>
                  <a:srgbClr val="000000"/>
                </a:solidFill>
                <a:ea typeface="Times New Roman" panose="02020603050405020304" pitchFamily="18" charset="0"/>
              </a:rPr>
              <a:t>"does the patient have a recent </a:t>
            </a:r>
            <a:r>
              <a:rPr lang="en-US" i="1" dirty="0" err="1">
                <a:solidFill>
                  <a:schemeClr val="bg2">
                    <a:lumMod val="50000"/>
                  </a:schemeClr>
                </a:solidFill>
                <a:ea typeface="Times New Roman" panose="02020603050405020304" pitchFamily="18" charset="0"/>
              </a:rPr>
              <a:t>labTestName</a:t>
            </a:r>
            <a:r>
              <a:rPr lang="en-US" dirty="0">
                <a:solidFill>
                  <a:srgbClr val="000000"/>
                </a:solidFill>
                <a:ea typeface="Times New Roman" panose="02020603050405020304" pitchFamily="18" charset="0"/>
              </a:rPr>
              <a:t>”</a:t>
            </a:r>
            <a:endParaRPr lang="en-US" dirty="0">
              <a:ea typeface="Times New Roman" panose="02020603050405020304" pitchFamily="18" charset="0"/>
            </a:endParaRPr>
          </a:p>
        </p:txBody>
      </p:sp>
      <p:sp>
        <p:nvSpPr>
          <p:cNvPr id="9" name="Rounded Rectangular Callout 8">
            <a:extLst>
              <a:ext uri="{FF2B5EF4-FFF2-40B4-BE49-F238E27FC236}">
                <a16:creationId xmlns:a16="http://schemas.microsoft.com/office/drawing/2014/main" id="{57A9DC11-3C01-CD4C-A78E-DF8C8BFF701C}"/>
              </a:ext>
            </a:extLst>
          </p:cNvPr>
          <p:cNvSpPr/>
          <p:nvPr/>
        </p:nvSpPr>
        <p:spPr>
          <a:xfrm>
            <a:off x="4777607" y="3736684"/>
            <a:ext cx="2811480" cy="964604"/>
          </a:xfrm>
          <a:prstGeom prst="wedgeRoundRectCallout">
            <a:avLst>
              <a:gd name="adj1" fmla="val -30589"/>
              <a:gd name="adj2" fmla="val 78231"/>
              <a:gd name="adj3" fmla="val 16667"/>
            </a:avLst>
          </a:prstGeom>
          <a:solidFill>
            <a:srgbClr val="243A6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0"/>
              </a:spcAft>
              <a:buSzPts val="1000"/>
              <a:tabLst>
                <a:tab pos="457200" algn="l"/>
              </a:tabLst>
            </a:pPr>
            <a:r>
              <a:rPr lang="en-US" dirty="0">
                <a:solidFill>
                  <a:srgbClr val="000000"/>
                </a:solidFill>
                <a:ea typeface="Times New Roman" panose="02020603050405020304" pitchFamily="18" charset="0"/>
              </a:rPr>
              <a:t>"is </a:t>
            </a:r>
            <a:r>
              <a:rPr lang="en-US" i="1" dirty="0" err="1">
                <a:solidFill>
                  <a:schemeClr val="bg2">
                    <a:lumMod val="50000"/>
                  </a:schemeClr>
                </a:solidFill>
                <a:ea typeface="Times New Roman" panose="02020603050405020304" pitchFamily="18" charset="0"/>
              </a:rPr>
              <a:t>labTestName</a:t>
            </a:r>
            <a:r>
              <a:rPr lang="en-US" i="1" dirty="0">
                <a:solidFill>
                  <a:schemeClr val="bg2">
                    <a:lumMod val="50000"/>
                  </a:schemeClr>
                </a:solidFill>
                <a:ea typeface="Times New Roman" panose="02020603050405020304" pitchFamily="18" charset="0"/>
              </a:rPr>
              <a:t> </a:t>
            </a:r>
            <a:r>
              <a:rPr lang="en-US" i="1" dirty="0">
                <a:solidFill>
                  <a:srgbClr val="000000"/>
                </a:solidFill>
                <a:ea typeface="Times New Roman" panose="02020603050405020304" pitchFamily="18" charset="0"/>
              </a:rPr>
              <a:t>i</a:t>
            </a:r>
            <a:r>
              <a:rPr lang="en-US" dirty="0">
                <a:solidFill>
                  <a:srgbClr val="000000"/>
                </a:solidFill>
                <a:ea typeface="Times New Roman" panose="02020603050405020304" pitchFamily="18" charset="0"/>
              </a:rPr>
              <a:t>mproving"</a:t>
            </a:r>
            <a:endParaRPr lang="en-US" dirty="0">
              <a:ea typeface="Times New Roman" panose="02020603050405020304" pitchFamily="18" charset="0"/>
            </a:endParaRPr>
          </a:p>
        </p:txBody>
      </p:sp>
      <p:sp>
        <p:nvSpPr>
          <p:cNvPr id="10" name="Oval 9">
            <a:extLst>
              <a:ext uri="{FF2B5EF4-FFF2-40B4-BE49-F238E27FC236}">
                <a16:creationId xmlns:a16="http://schemas.microsoft.com/office/drawing/2014/main" id="{097FE768-39B3-6244-9CE5-BEEAF1997BCA}"/>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A4D683E-7894-4849-AFD9-3ECD39933D38}"/>
              </a:ext>
            </a:extLst>
          </p:cNvPr>
          <p:cNvPicPr>
            <a:picLocks noChangeAspect="1"/>
          </p:cNvPicPr>
          <p:nvPr/>
        </p:nvPicPr>
        <p:blipFill>
          <a:blip r:embed="rId2"/>
          <a:stretch>
            <a:fillRect/>
          </a:stretch>
        </p:blipFill>
        <p:spPr>
          <a:xfrm>
            <a:off x="383331" y="267066"/>
            <a:ext cx="661490" cy="923330"/>
          </a:xfrm>
          <a:prstGeom prst="rect">
            <a:avLst/>
          </a:prstGeom>
        </p:spPr>
      </p:pic>
    </p:spTree>
    <p:extLst>
      <p:ext uri="{BB962C8B-B14F-4D97-AF65-F5344CB8AC3E}">
        <p14:creationId xmlns:p14="http://schemas.microsoft.com/office/powerpoint/2010/main" val="19344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FA9CC-69A1-154B-B89A-D04B86D2CD66}"/>
              </a:ext>
            </a:extLst>
          </p:cNvPr>
          <p:cNvSpPr>
            <a:spLocks noGrp="1"/>
          </p:cNvSpPr>
          <p:nvPr>
            <p:ph idx="11"/>
          </p:nvPr>
        </p:nvSpPr>
        <p:spPr>
          <a:xfrm>
            <a:off x="1456840" y="1205539"/>
            <a:ext cx="7458560" cy="3387725"/>
          </a:xfrm>
        </p:spPr>
        <p:txBody>
          <a:bodyPr/>
          <a:lstStyle/>
          <a:p>
            <a:pPr marL="0" indent="0">
              <a:buNone/>
            </a:pPr>
            <a:r>
              <a:rPr lang="en-US" dirty="0"/>
              <a:t>Because of the dynamic nature of assistants and information curation, and potentially being more mysterious to the user, </a:t>
            </a:r>
            <a:r>
              <a:rPr lang="en-US" b="1" dirty="0"/>
              <a:t>trust</a:t>
            </a:r>
            <a:r>
              <a:rPr lang="en-US" dirty="0"/>
              <a:t> becomes more important.</a:t>
            </a:r>
          </a:p>
          <a:p>
            <a:pPr marL="0" indent="0">
              <a:buNone/>
            </a:pPr>
            <a:endParaRPr lang="en-US" dirty="0"/>
          </a:p>
          <a:p>
            <a:pPr lvl="1"/>
            <a:r>
              <a:rPr lang="en-US" dirty="0"/>
              <a:t>when suggestions are made, do users trust them; what factors affect that trust. </a:t>
            </a:r>
          </a:p>
          <a:p>
            <a:pPr lvl="1"/>
            <a:r>
              <a:rPr lang="en-US" dirty="0"/>
              <a:t>When the system cannot correctly interpret a user request, how do we still maintain trust?</a:t>
            </a:r>
          </a:p>
        </p:txBody>
      </p:sp>
      <p:sp>
        <p:nvSpPr>
          <p:cNvPr id="3" name="Title 2">
            <a:extLst>
              <a:ext uri="{FF2B5EF4-FFF2-40B4-BE49-F238E27FC236}">
                <a16:creationId xmlns:a16="http://schemas.microsoft.com/office/drawing/2014/main" id="{2D9D0DF6-E520-E54E-9978-5D53673B9E22}"/>
              </a:ext>
            </a:extLst>
          </p:cNvPr>
          <p:cNvSpPr>
            <a:spLocks noGrp="1"/>
          </p:cNvSpPr>
          <p:nvPr>
            <p:ph type="title"/>
          </p:nvPr>
        </p:nvSpPr>
        <p:spPr>
          <a:xfrm>
            <a:off x="1456840" y="274098"/>
            <a:ext cx="7458559" cy="457200"/>
          </a:xfrm>
        </p:spPr>
        <p:txBody>
          <a:bodyPr/>
          <a:lstStyle/>
          <a:p>
            <a:r>
              <a:rPr lang="en-US" dirty="0"/>
              <a:t>Role of UX</a:t>
            </a:r>
          </a:p>
        </p:txBody>
      </p:sp>
      <p:sp>
        <p:nvSpPr>
          <p:cNvPr id="4" name="Oval 3">
            <a:extLst>
              <a:ext uri="{FF2B5EF4-FFF2-40B4-BE49-F238E27FC236}">
                <a16:creationId xmlns:a16="http://schemas.microsoft.com/office/drawing/2014/main" id="{436A18B7-1379-2540-BA65-4FAAF1C54F49}"/>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735986-4D36-374E-BD3F-DBF109B4A8D4}"/>
              </a:ext>
            </a:extLst>
          </p:cNvPr>
          <p:cNvPicPr>
            <a:picLocks noChangeAspect="1"/>
          </p:cNvPicPr>
          <p:nvPr/>
        </p:nvPicPr>
        <p:blipFill>
          <a:blip r:embed="rId2"/>
          <a:stretch>
            <a:fillRect/>
          </a:stretch>
        </p:blipFill>
        <p:spPr>
          <a:xfrm>
            <a:off x="383331" y="267066"/>
            <a:ext cx="661490" cy="923330"/>
          </a:xfrm>
          <a:prstGeom prst="rect">
            <a:avLst/>
          </a:prstGeom>
        </p:spPr>
      </p:pic>
    </p:spTree>
    <p:extLst>
      <p:ext uri="{BB962C8B-B14F-4D97-AF65-F5344CB8AC3E}">
        <p14:creationId xmlns:p14="http://schemas.microsoft.com/office/powerpoint/2010/main" val="412647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4FB57-6F50-5546-A0C4-DDD342426174}"/>
              </a:ext>
            </a:extLst>
          </p:cNvPr>
          <p:cNvSpPr>
            <a:spLocks noGrp="1"/>
          </p:cNvSpPr>
          <p:nvPr>
            <p:ph idx="11"/>
          </p:nvPr>
        </p:nvSpPr>
        <p:spPr>
          <a:xfrm>
            <a:off x="1464589" y="965200"/>
            <a:ext cx="6168111" cy="3651311"/>
          </a:xfrm>
        </p:spPr>
        <p:txBody>
          <a:bodyPr>
            <a:normAutofit fontScale="92500" lnSpcReduction="10000"/>
          </a:bodyPr>
          <a:lstStyle/>
          <a:p>
            <a:r>
              <a:rPr lang="en-US" dirty="0"/>
              <a:t>UX+AI Principles</a:t>
            </a:r>
          </a:p>
          <a:p>
            <a:r>
              <a:rPr lang="en-US" dirty="0"/>
              <a:t>May be helpful in guiding UX decisions when working with AI systems</a:t>
            </a:r>
          </a:p>
          <a:p>
            <a:endParaRPr lang="en-US" dirty="0"/>
          </a:p>
          <a:p>
            <a:pPr marL="342900" lvl="1" indent="0">
              <a:buNone/>
            </a:pPr>
            <a:r>
              <a:rPr lang="en-US" dirty="0"/>
              <a:t>Start with the user</a:t>
            </a:r>
          </a:p>
          <a:p>
            <a:pPr marL="342900" lvl="1" indent="0">
              <a:buNone/>
            </a:pPr>
            <a:r>
              <a:rPr lang="en-US" dirty="0"/>
              <a:t>Set the right expectations</a:t>
            </a:r>
          </a:p>
          <a:p>
            <a:pPr marL="342900" lvl="1" indent="0">
              <a:buNone/>
            </a:pPr>
            <a:r>
              <a:rPr lang="en-US" dirty="0"/>
              <a:t>Explain the results</a:t>
            </a:r>
          </a:p>
          <a:p>
            <a:pPr marL="342900" lvl="1" indent="0">
              <a:buNone/>
            </a:pPr>
            <a:r>
              <a:rPr lang="en-US" dirty="0"/>
              <a:t>Communicate confidence</a:t>
            </a:r>
          </a:p>
          <a:p>
            <a:pPr marL="342900" lvl="1" indent="0">
              <a:buNone/>
            </a:pPr>
            <a:r>
              <a:rPr lang="en-US" dirty="0"/>
              <a:t>Degrade gracefully</a:t>
            </a:r>
          </a:p>
          <a:p>
            <a:pPr marL="342900" lvl="1" indent="0">
              <a:buNone/>
            </a:pPr>
            <a:r>
              <a:rPr lang="en-US" dirty="0"/>
              <a:t>Know what not to automate</a:t>
            </a:r>
          </a:p>
          <a:p>
            <a:pPr marL="342900" lvl="1" indent="0">
              <a:buNone/>
            </a:pPr>
            <a:r>
              <a:rPr lang="en-US" dirty="0"/>
              <a:t>Keep the user in control</a:t>
            </a:r>
          </a:p>
          <a:p>
            <a:pPr marL="342900" lvl="1" indent="0">
              <a:buNone/>
            </a:pPr>
            <a:r>
              <a:rPr lang="en-US" dirty="0"/>
              <a:t>Build trust over time</a:t>
            </a:r>
          </a:p>
          <a:p>
            <a:pPr marL="342900" lvl="1" indent="0">
              <a:buNone/>
            </a:pPr>
            <a:r>
              <a:rPr lang="en-US" dirty="0"/>
              <a:t>+8 more. . .</a:t>
            </a:r>
          </a:p>
        </p:txBody>
      </p:sp>
      <p:sp>
        <p:nvSpPr>
          <p:cNvPr id="3" name="Title 2">
            <a:extLst>
              <a:ext uri="{FF2B5EF4-FFF2-40B4-BE49-F238E27FC236}">
                <a16:creationId xmlns:a16="http://schemas.microsoft.com/office/drawing/2014/main" id="{B179A575-EF02-7E4B-AFF9-506FA2F7FDCA}"/>
              </a:ext>
            </a:extLst>
          </p:cNvPr>
          <p:cNvSpPr>
            <a:spLocks noGrp="1"/>
          </p:cNvSpPr>
          <p:nvPr>
            <p:ph type="title"/>
          </p:nvPr>
        </p:nvSpPr>
        <p:spPr>
          <a:xfrm>
            <a:off x="1464590" y="274098"/>
            <a:ext cx="7450810" cy="457200"/>
          </a:xfrm>
        </p:spPr>
        <p:txBody>
          <a:bodyPr/>
          <a:lstStyle/>
          <a:p>
            <a:r>
              <a:rPr lang="en-US" dirty="0"/>
              <a:t>Role of UX</a:t>
            </a:r>
          </a:p>
        </p:txBody>
      </p:sp>
      <p:sp>
        <p:nvSpPr>
          <p:cNvPr id="5" name="Rectangle 4">
            <a:extLst>
              <a:ext uri="{FF2B5EF4-FFF2-40B4-BE49-F238E27FC236}">
                <a16:creationId xmlns:a16="http://schemas.microsoft.com/office/drawing/2014/main" id="{8CF3B27B-7DFF-9449-A229-F1B1ABCBD079}"/>
              </a:ext>
            </a:extLst>
          </p:cNvPr>
          <p:cNvSpPr/>
          <p:nvPr/>
        </p:nvSpPr>
        <p:spPr>
          <a:xfrm>
            <a:off x="5962534" y="4183063"/>
            <a:ext cx="1509965" cy="307777"/>
          </a:xfrm>
          <a:prstGeom prst="rect">
            <a:avLst/>
          </a:prstGeom>
        </p:spPr>
        <p:txBody>
          <a:bodyPr wrap="none">
            <a:spAutoFit/>
          </a:bodyPr>
          <a:lstStyle/>
          <a:p>
            <a:r>
              <a:rPr lang="en-US" sz="1400" dirty="0">
                <a:hlinkClick r:id="rId2"/>
              </a:rPr>
              <a:t>https://uxofai.com</a:t>
            </a:r>
            <a:endParaRPr lang="en-US" sz="1400" dirty="0"/>
          </a:p>
        </p:txBody>
      </p:sp>
      <p:sp>
        <p:nvSpPr>
          <p:cNvPr id="6" name="Oval 5">
            <a:extLst>
              <a:ext uri="{FF2B5EF4-FFF2-40B4-BE49-F238E27FC236}">
                <a16:creationId xmlns:a16="http://schemas.microsoft.com/office/drawing/2014/main" id="{BFCF00F0-2480-6A41-A5C0-D41056414E44}"/>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C655FB-DA92-9A46-B4A1-ABACEF861552}"/>
              </a:ext>
            </a:extLst>
          </p:cNvPr>
          <p:cNvPicPr>
            <a:picLocks noChangeAspect="1"/>
          </p:cNvPicPr>
          <p:nvPr/>
        </p:nvPicPr>
        <p:blipFill>
          <a:blip r:embed="rId3"/>
          <a:stretch>
            <a:fillRect/>
          </a:stretch>
        </p:blipFill>
        <p:spPr>
          <a:xfrm>
            <a:off x="383331" y="267066"/>
            <a:ext cx="661490" cy="923330"/>
          </a:xfrm>
          <a:prstGeom prst="rect">
            <a:avLst/>
          </a:prstGeom>
        </p:spPr>
      </p:pic>
    </p:spTree>
    <p:extLst>
      <p:ext uri="{BB962C8B-B14F-4D97-AF65-F5344CB8AC3E}">
        <p14:creationId xmlns:p14="http://schemas.microsoft.com/office/powerpoint/2010/main" val="166829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219EF7-40A0-B943-933D-335C12FDC0C3}"/>
              </a:ext>
            </a:extLst>
          </p:cNvPr>
          <p:cNvSpPr/>
          <p:nvPr/>
        </p:nvSpPr>
        <p:spPr>
          <a:xfrm>
            <a:off x="1504932" y="1141481"/>
            <a:ext cx="6134136" cy="3416320"/>
          </a:xfrm>
          <a:prstGeom prst="rect">
            <a:avLst/>
          </a:prstGeom>
        </p:spPr>
        <p:txBody>
          <a:bodyPr wrap="square">
            <a:spAutoFit/>
          </a:bodyPr>
          <a:lstStyle/>
          <a:p>
            <a:r>
              <a:rPr lang="en-US" dirty="0">
                <a:ea typeface="Times New Roman" panose="02020603050405020304" pitchFamily="18" charset="0"/>
              </a:rPr>
              <a:t>How to communicate AI requirements to the larger team?</a:t>
            </a:r>
          </a:p>
          <a:p>
            <a:endParaRPr lang="en-US" dirty="0">
              <a:ea typeface="Times New Roman" panose="02020603050405020304" pitchFamily="18" charset="0"/>
            </a:endParaRPr>
          </a:p>
          <a:p>
            <a:r>
              <a:rPr lang="en-US" dirty="0">
                <a:ea typeface="Times New Roman" panose="02020603050405020304" pitchFamily="18" charset="0"/>
              </a:rPr>
              <a:t>For example, for AI that is based on users giving commands to the system (e.g., conversational UI’s), there will be a defined set of actions that the system will support, and UX provides all of the ways that users might ask the system to do each action.</a:t>
            </a:r>
          </a:p>
          <a:p>
            <a:endParaRPr lang="en-US" dirty="0"/>
          </a:p>
          <a:p>
            <a:r>
              <a:rPr lang="en-US" dirty="0"/>
              <a:t>How will the system will gracefully degrade when a requested user action is not supported?</a:t>
            </a:r>
          </a:p>
          <a:p>
            <a:endParaRPr lang="en-US" dirty="0"/>
          </a:p>
          <a:p>
            <a:r>
              <a:rPr lang="en-US" dirty="0"/>
              <a:t>UX can provide guidance on prioritizing the supported user actions.</a:t>
            </a:r>
          </a:p>
        </p:txBody>
      </p:sp>
      <p:sp>
        <p:nvSpPr>
          <p:cNvPr id="7" name="Oval 6">
            <a:extLst>
              <a:ext uri="{FF2B5EF4-FFF2-40B4-BE49-F238E27FC236}">
                <a16:creationId xmlns:a16="http://schemas.microsoft.com/office/drawing/2014/main" id="{07D60C52-8D66-024C-974F-7204841AAC8D}"/>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0E6AE4-4B83-2140-B91D-9507A4AE8711}"/>
              </a:ext>
            </a:extLst>
          </p:cNvPr>
          <p:cNvPicPr>
            <a:picLocks noChangeAspect="1"/>
          </p:cNvPicPr>
          <p:nvPr/>
        </p:nvPicPr>
        <p:blipFill>
          <a:blip r:embed="rId2"/>
          <a:stretch>
            <a:fillRect/>
          </a:stretch>
        </p:blipFill>
        <p:spPr>
          <a:xfrm>
            <a:off x="383331" y="267066"/>
            <a:ext cx="661490" cy="923330"/>
          </a:xfrm>
          <a:prstGeom prst="rect">
            <a:avLst/>
          </a:prstGeom>
        </p:spPr>
      </p:pic>
      <p:sp>
        <p:nvSpPr>
          <p:cNvPr id="9" name="Title 2">
            <a:extLst>
              <a:ext uri="{FF2B5EF4-FFF2-40B4-BE49-F238E27FC236}">
                <a16:creationId xmlns:a16="http://schemas.microsoft.com/office/drawing/2014/main" id="{2F365219-2558-DC48-AA43-0758354B2CFA}"/>
              </a:ext>
            </a:extLst>
          </p:cNvPr>
          <p:cNvSpPr>
            <a:spLocks noGrp="1"/>
          </p:cNvSpPr>
          <p:nvPr>
            <p:ph type="title"/>
          </p:nvPr>
        </p:nvSpPr>
        <p:spPr>
          <a:xfrm>
            <a:off x="1464590" y="274098"/>
            <a:ext cx="7450810" cy="457200"/>
          </a:xfrm>
        </p:spPr>
        <p:txBody>
          <a:bodyPr/>
          <a:lstStyle/>
          <a:p>
            <a:r>
              <a:rPr lang="en-US" dirty="0"/>
              <a:t>Role of UX – Communicating Requirements</a:t>
            </a:r>
          </a:p>
        </p:txBody>
      </p:sp>
    </p:spTree>
    <p:extLst>
      <p:ext uri="{BB962C8B-B14F-4D97-AF65-F5344CB8AC3E}">
        <p14:creationId xmlns:p14="http://schemas.microsoft.com/office/powerpoint/2010/main" val="23093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219EF7-40A0-B943-933D-335C12FDC0C3}"/>
              </a:ext>
            </a:extLst>
          </p:cNvPr>
          <p:cNvSpPr/>
          <p:nvPr/>
        </p:nvSpPr>
        <p:spPr>
          <a:xfrm>
            <a:off x="1464590" y="1469396"/>
            <a:ext cx="6134136" cy="2031325"/>
          </a:xfrm>
          <a:prstGeom prst="rect">
            <a:avLst/>
          </a:prstGeom>
        </p:spPr>
        <p:txBody>
          <a:bodyPr wrap="square">
            <a:spAutoFit/>
          </a:bodyPr>
          <a:lstStyle/>
          <a:p>
            <a:r>
              <a:rPr lang="en-US" dirty="0"/>
              <a:t>For information/data curation types of AI, UX input depends on the type of information or type of suggestion.</a:t>
            </a:r>
          </a:p>
          <a:p>
            <a:endParaRPr lang="en-US" dirty="0"/>
          </a:p>
          <a:p>
            <a:r>
              <a:rPr lang="en-US" dirty="0"/>
              <a:t>For examples mentioned earlier, Buoy Health and Olive, UX activities might center around identifying repetitive, error prone tasks, user trust in suggestions made by the system, and whether users find the suggested results beneficial.</a:t>
            </a:r>
          </a:p>
        </p:txBody>
      </p:sp>
      <p:sp>
        <p:nvSpPr>
          <p:cNvPr id="7" name="Oval 6">
            <a:extLst>
              <a:ext uri="{FF2B5EF4-FFF2-40B4-BE49-F238E27FC236}">
                <a16:creationId xmlns:a16="http://schemas.microsoft.com/office/drawing/2014/main" id="{24079F9D-AB36-3C4F-AEEA-F5D6EF1F55C9}"/>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356DAE-23B7-5C47-8AF6-60B84C10CCED}"/>
              </a:ext>
            </a:extLst>
          </p:cNvPr>
          <p:cNvPicPr>
            <a:picLocks noChangeAspect="1"/>
          </p:cNvPicPr>
          <p:nvPr/>
        </p:nvPicPr>
        <p:blipFill>
          <a:blip r:embed="rId2"/>
          <a:stretch>
            <a:fillRect/>
          </a:stretch>
        </p:blipFill>
        <p:spPr>
          <a:xfrm>
            <a:off x="383331" y="267066"/>
            <a:ext cx="661490" cy="923330"/>
          </a:xfrm>
          <a:prstGeom prst="rect">
            <a:avLst/>
          </a:prstGeom>
        </p:spPr>
      </p:pic>
      <p:sp>
        <p:nvSpPr>
          <p:cNvPr id="9" name="Title 2">
            <a:extLst>
              <a:ext uri="{FF2B5EF4-FFF2-40B4-BE49-F238E27FC236}">
                <a16:creationId xmlns:a16="http://schemas.microsoft.com/office/drawing/2014/main" id="{0F43E248-EB4C-B94D-9195-AE7F3D471062}"/>
              </a:ext>
            </a:extLst>
          </p:cNvPr>
          <p:cNvSpPr>
            <a:spLocks noGrp="1"/>
          </p:cNvSpPr>
          <p:nvPr>
            <p:ph type="title"/>
          </p:nvPr>
        </p:nvSpPr>
        <p:spPr>
          <a:xfrm>
            <a:off x="1464590" y="274098"/>
            <a:ext cx="7450810" cy="457200"/>
          </a:xfrm>
        </p:spPr>
        <p:txBody>
          <a:bodyPr/>
          <a:lstStyle/>
          <a:p>
            <a:r>
              <a:rPr lang="en-US" dirty="0"/>
              <a:t>Role of UX – Communicating Requirements</a:t>
            </a:r>
          </a:p>
        </p:txBody>
      </p:sp>
    </p:spTree>
    <p:extLst>
      <p:ext uri="{BB962C8B-B14F-4D97-AF65-F5344CB8AC3E}">
        <p14:creationId xmlns:p14="http://schemas.microsoft.com/office/powerpoint/2010/main" val="233821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359108-4D99-8940-8A5E-363F6721EFE2}"/>
              </a:ext>
            </a:extLst>
          </p:cNvPr>
          <p:cNvSpPr>
            <a:spLocks noGrp="1"/>
          </p:cNvSpPr>
          <p:nvPr>
            <p:ph idx="11"/>
          </p:nvPr>
        </p:nvSpPr>
        <p:spPr>
          <a:xfrm>
            <a:off x="1567032" y="1661939"/>
            <a:ext cx="5693797" cy="2931325"/>
          </a:xfrm>
        </p:spPr>
        <p:txBody>
          <a:bodyPr/>
          <a:lstStyle/>
          <a:p>
            <a:pPr marL="0" indent="0">
              <a:buNone/>
            </a:pPr>
            <a:r>
              <a:rPr lang="en-US" dirty="0"/>
              <a:t>User experience in Artificial Intelligence (AI) has many facets</a:t>
            </a:r>
          </a:p>
          <a:p>
            <a:pPr marL="0" indent="0">
              <a:buNone/>
            </a:pPr>
            <a:endParaRPr lang="en-US" dirty="0"/>
          </a:p>
          <a:p>
            <a:pPr marL="0" indent="0">
              <a:buNone/>
            </a:pPr>
            <a:r>
              <a:rPr lang="en-US" dirty="0"/>
              <a:t>Here I am mainly discussing Artificial Intelligence as it relates to user experience research and testing, and ways in which UX can contribute to AI related functionality.</a:t>
            </a:r>
          </a:p>
        </p:txBody>
      </p:sp>
      <p:sp>
        <p:nvSpPr>
          <p:cNvPr id="3" name="Title 2">
            <a:extLst>
              <a:ext uri="{FF2B5EF4-FFF2-40B4-BE49-F238E27FC236}">
                <a16:creationId xmlns:a16="http://schemas.microsoft.com/office/drawing/2014/main" id="{C7992B71-8D55-A742-A6FD-44950944274C}"/>
              </a:ext>
            </a:extLst>
          </p:cNvPr>
          <p:cNvSpPr>
            <a:spLocks noGrp="1"/>
          </p:cNvSpPr>
          <p:nvPr>
            <p:ph type="title"/>
          </p:nvPr>
        </p:nvSpPr>
        <p:spPr>
          <a:xfrm>
            <a:off x="1567033" y="533938"/>
            <a:ext cx="7245518" cy="457200"/>
          </a:xfrm>
        </p:spPr>
        <p:txBody>
          <a:bodyPr/>
          <a:lstStyle/>
          <a:p>
            <a:r>
              <a:rPr lang="en-US" dirty="0"/>
              <a:t>Introduction</a:t>
            </a:r>
          </a:p>
        </p:txBody>
      </p:sp>
      <p:sp>
        <p:nvSpPr>
          <p:cNvPr id="5" name="Oval 4">
            <a:extLst>
              <a:ext uri="{FF2B5EF4-FFF2-40B4-BE49-F238E27FC236}">
                <a16:creationId xmlns:a16="http://schemas.microsoft.com/office/drawing/2014/main" id="{C938E54B-3FA7-A14E-9636-1BAB2FCA83D0}"/>
              </a:ext>
            </a:extLst>
          </p:cNvPr>
          <p:cNvSpPr/>
          <p:nvPr/>
        </p:nvSpPr>
        <p:spPr>
          <a:xfrm>
            <a:off x="145702" y="136667"/>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17CB4C-74A8-3B44-B034-A9D550366960}"/>
              </a:ext>
            </a:extLst>
          </p:cNvPr>
          <p:cNvPicPr>
            <a:picLocks noChangeAspect="1"/>
          </p:cNvPicPr>
          <p:nvPr/>
        </p:nvPicPr>
        <p:blipFill>
          <a:blip r:embed="rId2"/>
          <a:stretch>
            <a:fillRect/>
          </a:stretch>
        </p:blipFill>
        <p:spPr>
          <a:xfrm>
            <a:off x="339198" y="369185"/>
            <a:ext cx="735292" cy="668447"/>
          </a:xfrm>
          <a:prstGeom prst="rect">
            <a:avLst/>
          </a:prstGeom>
        </p:spPr>
      </p:pic>
    </p:spTree>
    <p:extLst>
      <p:ext uri="{BB962C8B-B14F-4D97-AF65-F5344CB8AC3E}">
        <p14:creationId xmlns:p14="http://schemas.microsoft.com/office/powerpoint/2010/main" val="85669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AA260-8068-FF43-9E16-352E0F864DE0}"/>
              </a:ext>
            </a:extLst>
          </p:cNvPr>
          <p:cNvSpPr>
            <a:spLocks noGrp="1"/>
          </p:cNvSpPr>
          <p:nvPr>
            <p:ph idx="11"/>
          </p:nvPr>
        </p:nvSpPr>
        <p:spPr>
          <a:xfrm>
            <a:off x="1604075" y="1190396"/>
            <a:ext cx="5165025" cy="3387725"/>
          </a:xfrm>
        </p:spPr>
        <p:txBody>
          <a:bodyPr/>
          <a:lstStyle/>
          <a:p>
            <a:pPr marL="0" indent="0">
              <a:buNone/>
            </a:pPr>
            <a:r>
              <a:rPr lang="en-US" dirty="0"/>
              <a:t>Wizard of Oz prototypes are effective and relatively low cost</a:t>
            </a:r>
          </a:p>
          <a:p>
            <a:pPr marL="0" indent="0">
              <a:buNone/>
            </a:pPr>
            <a:endParaRPr lang="en-US" dirty="0"/>
          </a:p>
          <a:p>
            <a:pPr marL="0" indent="0">
              <a:buNone/>
            </a:pPr>
            <a:r>
              <a:rPr lang="en-US" dirty="0"/>
              <a:t>Similar types of prototypes as UX currently uses, but testing includes trust, usefulness, etc.</a:t>
            </a:r>
          </a:p>
        </p:txBody>
      </p:sp>
      <p:sp>
        <p:nvSpPr>
          <p:cNvPr id="3" name="Title 2">
            <a:extLst>
              <a:ext uri="{FF2B5EF4-FFF2-40B4-BE49-F238E27FC236}">
                <a16:creationId xmlns:a16="http://schemas.microsoft.com/office/drawing/2014/main" id="{DA49AA7A-1263-4549-BADC-2D22308E5697}"/>
              </a:ext>
            </a:extLst>
          </p:cNvPr>
          <p:cNvSpPr>
            <a:spLocks noGrp="1"/>
          </p:cNvSpPr>
          <p:nvPr>
            <p:ph type="title"/>
          </p:nvPr>
        </p:nvSpPr>
        <p:spPr>
          <a:xfrm>
            <a:off x="1526330" y="274098"/>
            <a:ext cx="7389069" cy="457200"/>
          </a:xfrm>
        </p:spPr>
        <p:txBody>
          <a:bodyPr/>
          <a:lstStyle/>
          <a:p>
            <a:r>
              <a:rPr lang="en-US" dirty="0"/>
              <a:t>Prototyping and testing potential AI solutions</a:t>
            </a:r>
          </a:p>
        </p:txBody>
      </p:sp>
      <p:sp>
        <p:nvSpPr>
          <p:cNvPr id="4" name="Oval 3">
            <a:extLst>
              <a:ext uri="{FF2B5EF4-FFF2-40B4-BE49-F238E27FC236}">
                <a16:creationId xmlns:a16="http://schemas.microsoft.com/office/drawing/2014/main" id="{5F3380AA-EE95-3544-B1EE-C5CB4A4A4F4D}"/>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456BD2-E86F-0F4B-88F6-0617C6A8DE67}"/>
              </a:ext>
            </a:extLst>
          </p:cNvPr>
          <p:cNvPicPr>
            <a:picLocks noChangeAspect="1"/>
          </p:cNvPicPr>
          <p:nvPr/>
        </p:nvPicPr>
        <p:blipFill>
          <a:blip r:embed="rId2"/>
          <a:stretch>
            <a:fillRect/>
          </a:stretch>
        </p:blipFill>
        <p:spPr>
          <a:xfrm>
            <a:off x="383331" y="267066"/>
            <a:ext cx="661490" cy="923330"/>
          </a:xfrm>
          <a:prstGeom prst="rect">
            <a:avLst/>
          </a:prstGeom>
        </p:spPr>
      </p:pic>
    </p:spTree>
    <p:extLst>
      <p:ext uri="{BB962C8B-B14F-4D97-AF65-F5344CB8AC3E}">
        <p14:creationId xmlns:p14="http://schemas.microsoft.com/office/powerpoint/2010/main" val="15522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90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51E6-2064-4446-A605-B140E3C11B85}"/>
              </a:ext>
            </a:extLst>
          </p:cNvPr>
          <p:cNvSpPr>
            <a:spLocks noGrp="1"/>
          </p:cNvSpPr>
          <p:nvPr>
            <p:ph type="ctrTitle"/>
          </p:nvPr>
        </p:nvSpPr>
        <p:spPr>
          <a:xfrm>
            <a:off x="1126272" y="1794287"/>
            <a:ext cx="7672039" cy="2074071"/>
          </a:xfrm>
        </p:spPr>
        <p:txBody>
          <a:bodyPr/>
          <a:lstStyle/>
          <a:p>
            <a:r>
              <a:rPr lang="en-US" sz="4800" dirty="0"/>
              <a:t>Defining AI for UX</a:t>
            </a:r>
            <a:endParaRPr lang="en-US" dirty="0"/>
          </a:p>
        </p:txBody>
      </p:sp>
    </p:spTree>
    <p:extLst>
      <p:ext uri="{BB962C8B-B14F-4D97-AF65-F5344CB8AC3E}">
        <p14:creationId xmlns:p14="http://schemas.microsoft.com/office/powerpoint/2010/main" val="795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55093-5DCC-984F-990D-6342B3BDB718}"/>
              </a:ext>
            </a:extLst>
          </p:cNvPr>
          <p:cNvSpPr txBox="1"/>
          <p:nvPr/>
        </p:nvSpPr>
        <p:spPr>
          <a:xfrm>
            <a:off x="1631469" y="494960"/>
            <a:ext cx="3532121" cy="646331"/>
          </a:xfrm>
          <a:prstGeom prst="rect">
            <a:avLst/>
          </a:prstGeom>
          <a:noFill/>
        </p:spPr>
        <p:txBody>
          <a:bodyPr wrap="none" rtlCol="0">
            <a:spAutoFit/>
          </a:bodyPr>
          <a:lstStyle/>
          <a:p>
            <a:r>
              <a:rPr lang="en-US" sz="3600" dirty="0"/>
              <a:t>Defining AI for UX</a:t>
            </a:r>
          </a:p>
        </p:txBody>
      </p:sp>
      <p:sp>
        <p:nvSpPr>
          <p:cNvPr id="6" name="Oval 5">
            <a:extLst>
              <a:ext uri="{FF2B5EF4-FFF2-40B4-BE49-F238E27FC236}">
                <a16:creationId xmlns:a16="http://schemas.microsoft.com/office/drawing/2014/main" id="{71AFC4B8-80C5-CC41-ABD1-62A528066C15}"/>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150E6FC-0349-E443-BAFC-F7DB4B2D963C}"/>
              </a:ext>
            </a:extLst>
          </p:cNvPr>
          <p:cNvPicPr>
            <a:picLocks noChangeAspect="1"/>
          </p:cNvPicPr>
          <p:nvPr/>
        </p:nvPicPr>
        <p:blipFill>
          <a:blip r:embed="rId2"/>
          <a:stretch>
            <a:fillRect/>
          </a:stretch>
        </p:blipFill>
        <p:spPr>
          <a:xfrm>
            <a:off x="422644" y="390699"/>
            <a:ext cx="605852" cy="704098"/>
          </a:xfrm>
          <a:prstGeom prst="rect">
            <a:avLst/>
          </a:prstGeom>
        </p:spPr>
      </p:pic>
      <p:sp>
        <p:nvSpPr>
          <p:cNvPr id="8" name="TextBox 7">
            <a:extLst>
              <a:ext uri="{FF2B5EF4-FFF2-40B4-BE49-F238E27FC236}">
                <a16:creationId xmlns:a16="http://schemas.microsoft.com/office/drawing/2014/main" id="{D4D49983-4B30-0A44-9AD3-335D417CD75A}"/>
              </a:ext>
            </a:extLst>
          </p:cNvPr>
          <p:cNvSpPr txBox="1"/>
          <p:nvPr/>
        </p:nvSpPr>
        <p:spPr>
          <a:xfrm>
            <a:off x="1693065" y="1402984"/>
            <a:ext cx="5012536" cy="3139321"/>
          </a:xfrm>
          <a:prstGeom prst="rect">
            <a:avLst/>
          </a:prstGeom>
          <a:noFill/>
        </p:spPr>
        <p:txBody>
          <a:bodyPr wrap="square" rtlCol="0">
            <a:spAutoFit/>
          </a:bodyPr>
          <a:lstStyle/>
          <a:p>
            <a:r>
              <a:rPr lang="en-US" dirty="0">
                <a:ea typeface="Times New Roman" panose="02020603050405020304" pitchFamily="18" charset="0"/>
              </a:rPr>
              <a:t>Healthcare has different requirements than for typical consumer applications</a:t>
            </a:r>
          </a:p>
          <a:p>
            <a:endParaRPr lang="en-US" dirty="0">
              <a:ea typeface="Times New Roman" panose="02020603050405020304" pitchFamily="18" charset="0"/>
            </a:endParaRPr>
          </a:p>
          <a:p>
            <a:endParaRPr lang="en-US" dirty="0">
              <a:ea typeface="Times New Roman" panose="02020603050405020304" pitchFamily="18" charset="0"/>
            </a:endParaRPr>
          </a:p>
          <a:p>
            <a:endParaRPr lang="en-US" dirty="0">
              <a:ea typeface="Times New Roman" panose="02020603050405020304" pitchFamily="18" charset="0"/>
            </a:endParaRPr>
          </a:p>
          <a:p>
            <a:endParaRPr lang="en-US" dirty="0">
              <a:ea typeface="Times New Roman" panose="02020603050405020304" pitchFamily="18" charset="0"/>
            </a:endParaRPr>
          </a:p>
          <a:p>
            <a:endParaRPr lang="en-US" dirty="0">
              <a:ea typeface="Times New Roman" panose="02020603050405020304" pitchFamily="18" charset="0"/>
            </a:endParaRPr>
          </a:p>
          <a:p>
            <a:endParaRPr lang="en-US" dirty="0">
              <a:ea typeface="Times New Roman" panose="02020603050405020304" pitchFamily="18" charset="0"/>
            </a:endParaRPr>
          </a:p>
          <a:p>
            <a:r>
              <a:rPr lang="en-US" dirty="0">
                <a:ea typeface="Times New Roman" panose="02020603050405020304" pitchFamily="18" charset="0"/>
              </a:rPr>
              <a:t>Be cautious about applying guidance that is geared more toward general consumer applications, like ecommerce</a:t>
            </a:r>
            <a:r>
              <a:rPr lang="en-US" dirty="0"/>
              <a:t> </a:t>
            </a:r>
          </a:p>
        </p:txBody>
      </p:sp>
      <p:sp>
        <p:nvSpPr>
          <p:cNvPr id="11" name="Oval 10">
            <a:extLst>
              <a:ext uri="{FF2B5EF4-FFF2-40B4-BE49-F238E27FC236}">
                <a16:creationId xmlns:a16="http://schemas.microsoft.com/office/drawing/2014/main" id="{D78288D3-6F8D-9C42-BA2C-4EB0F204D9B7}"/>
              </a:ext>
            </a:extLst>
          </p:cNvPr>
          <p:cNvSpPr/>
          <p:nvPr/>
        </p:nvSpPr>
        <p:spPr>
          <a:xfrm>
            <a:off x="1748332" y="2084088"/>
            <a:ext cx="1411883" cy="14118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F4E1A01-AAA7-6D49-AF39-6E6D59613108}"/>
              </a:ext>
            </a:extLst>
          </p:cNvPr>
          <p:cNvSpPr/>
          <p:nvPr/>
        </p:nvSpPr>
        <p:spPr>
          <a:xfrm>
            <a:off x="1890116" y="2361832"/>
            <a:ext cx="1128317" cy="830997"/>
          </a:xfrm>
          <a:prstGeom prst="rect">
            <a:avLst/>
          </a:prstGeom>
        </p:spPr>
        <p:txBody>
          <a:bodyPr wrap="square">
            <a:spAutoFit/>
          </a:bodyPr>
          <a:lstStyle/>
          <a:p>
            <a:pPr algn="ctr"/>
            <a:r>
              <a:rPr lang="en-US" sz="1600" dirty="0">
                <a:ea typeface="Times New Roman" panose="02020603050405020304" pitchFamily="18" charset="0"/>
              </a:rPr>
              <a:t>users are experts in their fields</a:t>
            </a:r>
          </a:p>
        </p:txBody>
      </p:sp>
      <p:sp>
        <p:nvSpPr>
          <p:cNvPr id="12" name="Oval 11">
            <a:extLst>
              <a:ext uri="{FF2B5EF4-FFF2-40B4-BE49-F238E27FC236}">
                <a16:creationId xmlns:a16="http://schemas.microsoft.com/office/drawing/2014/main" id="{54FBF4E5-8367-DA43-91CB-4FC1213B6058}"/>
              </a:ext>
            </a:extLst>
          </p:cNvPr>
          <p:cNvSpPr/>
          <p:nvPr/>
        </p:nvSpPr>
        <p:spPr>
          <a:xfrm>
            <a:off x="3380472" y="2084087"/>
            <a:ext cx="1411883" cy="14118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605A80D-751C-7946-AA36-F43C17C54BF7}"/>
              </a:ext>
            </a:extLst>
          </p:cNvPr>
          <p:cNvSpPr/>
          <p:nvPr/>
        </p:nvSpPr>
        <p:spPr>
          <a:xfrm>
            <a:off x="5012612" y="2027276"/>
            <a:ext cx="1411883" cy="14118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0B4D17-4BDF-604B-9E81-CCA98270DD69}"/>
              </a:ext>
            </a:extLst>
          </p:cNvPr>
          <p:cNvSpPr/>
          <p:nvPr/>
        </p:nvSpPr>
        <p:spPr>
          <a:xfrm>
            <a:off x="3496383" y="2349132"/>
            <a:ext cx="1180059" cy="830997"/>
          </a:xfrm>
          <a:prstGeom prst="rect">
            <a:avLst/>
          </a:prstGeom>
        </p:spPr>
        <p:txBody>
          <a:bodyPr wrap="square">
            <a:spAutoFit/>
          </a:bodyPr>
          <a:lstStyle/>
          <a:p>
            <a:pPr algn="ctr"/>
            <a:r>
              <a:rPr lang="en-US" sz="1600" dirty="0">
                <a:ea typeface="Times New Roman" panose="02020603050405020304" pitchFamily="18" charset="0"/>
              </a:rPr>
              <a:t>domain is very complex</a:t>
            </a:r>
          </a:p>
        </p:txBody>
      </p:sp>
      <p:sp>
        <p:nvSpPr>
          <p:cNvPr id="4" name="Rectangle 3">
            <a:extLst>
              <a:ext uri="{FF2B5EF4-FFF2-40B4-BE49-F238E27FC236}">
                <a16:creationId xmlns:a16="http://schemas.microsoft.com/office/drawing/2014/main" id="{F79E48DB-EFAE-6844-B95D-78E0A715FA1B}"/>
              </a:ext>
            </a:extLst>
          </p:cNvPr>
          <p:cNvSpPr/>
          <p:nvPr/>
        </p:nvSpPr>
        <p:spPr>
          <a:xfrm>
            <a:off x="4950349" y="2330420"/>
            <a:ext cx="1543050" cy="830997"/>
          </a:xfrm>
          <a:prstGeom prst="rect">
            <a:avLst/>
          </a:prstGeom>
        </p:spPr>
        <p:txBody>
          <a:bodyPr wrap="square">
            <a:spAutoFit/>
          </a:bodyPr>
          <a:lstStyle/>
          <a:p>
            <a:pPr algn="ctr"/>
            <a:r>
              <a:rPr lang="en-US" sz="1600" dirty="0">
                <a:ea typeface="Times New Roman" panose="02020603050405020304" pitchFamily="18" charset="0"/>
              </a:rPr>
              <a:t>efficiency privacy</a:t>
            </a:r>
          </a:p>
          <a:p>
            <a:pPr algn="ctr"/>
            <a:r>
              <a:rPr lang="en-US" sz="1600" dirty="0">
                <a:ea typeface="Times New Roman" panose="02020603050405020304" pitchFamily="18" charset="0"/>
              </a:rPr>
              <a:t>safety</a:t>
            </a:r>
          </a:p>
        </p:txBody>
      </p:sp>
    </p:spTree>
    <p:extLst>
      <p:ext uri="{BB962C8B-B14F-4D97-AF65-F5344CB8AC3E}">
        <p14:creationId xmlns:p14="http://schemas.microsoft.com/office/powerpoint/2010/main" val="121562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55093-5DCC-984F-990D-6342B3BDB718}"/>
              </a:ext>
            </a:extLst>
          </p:cNvPr>
          <p:cNvSpPr txBox="1"/>
          <p:nvPr/>
        </p:nvSpPr>
        <p:spPr>
          <a:xfrm>
            <a:off x="1631472" y="492924"/>
            <a:ext cx="3532121" cy="646331"/>
          </a:xfrm>
          <a:prstGeom prst="rect">
            <a:avLst/>
          </a:prstGeom>
          <a:noFill/>
        </p:spPr>
        <p:txBody>
          <a:bodyPr wrap="none" rtlCol="0">
            <a:spAutoFit/>
          </a:bodyPr>
          <a:lstStyle/>
          <a:p>
            <a:r>
              <a:rPr lang="en-US" sz="3600" dirty="0"/>
              <a:t>Defining AI for UX</a:t>
            </a:r>
          </a:p>
        </p:txBody>
      </p:sp>
      <p:sp>
        <p:nvSpPr>
          <p:cNvPr id="8" name="TextBox 7">
            <a:extLst>
              <a:ext uri="{FF2B5EF4-FFF2-40B4-BE49-F238E27FC236}">
                <a16:creationId xmlns:a16="http://schemas.microsoft.com/office/drawing/2014/main" id="{D4D49983-4B30-0A44-9AD3-335D417CD75A}"/>
              </a:ext>
            </a:extLst>
          </p:cNvPr>
          <p:cNvSpPr txBox="1"/>
          <p:nvPr/>
        </p:nvSpPr>
        <p:spPr>
          <a:xfrm>
            <a:off x="1631472" y="1696968"/>
            <a:ext cx="5900704" cy="1754326"/>
          </a:xfrm>
          <a:prstGeom prst="rect">
            <a:avLst/>
          </a:prstGeom>
          <a:noFill/>
        </p:spPr>
        <p:txBody>
          <a:bodyPr wrap="square" rtlCol="0">
            <a:spAutoFit/>
          </a:bodyPr>
          <a:lstStyle/>
          <a:p>
            <a:r>
              <a:rPr lang="en-US" dirty="0"/>
              <a:t>Being more specific than “AI” when discussing designs and experience. </a:t>
            </a:r>
          </a:p>
          <a:p>
            <a:endParaRPr lang="en-US" dirty="0"/>
          </a:p>
          <a:p>
            <a:r>
              <a:rPr lang="en-US" dirty="0"/>
              <a:t>Technically there are numerous types of AI, but UX and designers don’t necessarily need to know those distinctions.</a:t>
            </a:r>
          </a:p>
          <a:p>
            <a:endParaRPr lang="en-US" dirty="0"/>
          </a:p>
        </p:txBody>
      </p:sp>
      <p:sp>
        <p:nvSpPr>
          <p:cNvPr id="9" name="Oval 8">
            <a:extLst>
              <a:ext uri="{FF2B5EF4-FFF2-40B4-BE49-F238E27FC236}">
                <a16:creationId xmlns:a16="http://schemas.microsoft.com/office/drawing/2014/main" id="{74AB88A6-0CD5-B14D-A6CB-4C376B0833E2}"/>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BC4A86-2185-B440-BA60-8567BF66C66D}"/>
              </a:ext>
            </a:extLst>
          </p:cNvPr>
          <p:cNvPicPr>
            <a:picLocks noChangeAspect="1"/>
          </p:cNvPicPr>
          <p:nvPr/>
        </p:nvPicPr>
        <p:blipFill>
          <a:blip r:embed="rId2"/>
          <a:stretch>
            <a:fillRect/>
          </a:stretch>
        </p:blipFill>
        <p:spPr>
          <a:xfrm>
            <a:off x="422644" y="390699"/>
            <a:ext cx="605852" cy="704098"/>
          </a:xfrm>
          <a:prstGeom prst="rect">
            <a:avLst/>
          </a:prstGeom>
        </p:spPr>
      </p:pic>
    </p:spTree>
    <p:extLst>
      <p:ext uri="{BB962C8B-B14F-4D97-AF65-F5344CB8AC3E}">
        <p14:creationId xmlns:p14="http://schemas.microsoft.com/office/powerpoint/2010/main" val="385197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8FBD7F0-B224-5D41-86F7-27D579671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021" y="534364"/>
            <a:ext cx="7005958" cy="3923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5C0682-6D9A-1A41-A687-1262ADD7A3F5}"/>
              </a:ext>
            </a:extLst>
          </p:cNvPr>
          <p:cNvSpPr/>
          <p:nvPr/>
        </p:nvSpPr>
        <p:spPr>
          <a:xfrm>
            <a:off x="1206500" y="673100"/>
            <a:ext cx="1631950" cy="793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53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8FBD7F0-B224-5D41-86F7-27D579671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021" y="534364"/>
            <a:ext cx="7005958" cy="3923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FD1D9F-8EF9-5A48-8A74-BD62FD757AE9}"/>
              </a:ext>
            </a:extLst>
          </p:cNvPr>
          <p:cNvSpPr txBox="1"/>
          <p:nvPr/>
        </p:nvSpPr>
        <p:spPr>
          <a:xfrm rot="2711642">
            <a:off x="2771667" y="-549801"/>
            <a:ext cx="3600666" cy="6247864"/>
          </a:xfrm>
          <a:prstGeom prst="rect">
            <a:avLst/>
          </a:prstGeom>
          <a:noFill/>
        </p:spPr>
        <p:txBody>
          <a:bodyPr wrap="none" rtlCol="0">
            <a:spAutoFit/>
          </a:bodyPr>
          <a:lstStyle/>
          <a:p>
            <a:r>
              <a:rPr lang="en-US" sz="40000" dirty="0">
                <a:solidFill>
                  <a:srgbClr val="F3704C"/>
                </a:solidFill>
                <a:latin typeface="Avenir Light" panose="020B0402020203020204" pitchFamily="34" charset="77"/>
              </a:rPr>
              <a:t>+</a:t>
            </a:r>
          </a:p>
        </p:txBody>
      </p:sp>
      <p:sp>
        <p:nvSpPr>
          <p:cNvPr id="7" name="Rectangle 6">
            <a:extLst>
              <a:ext uri="{FF2B5EF4-FFF2-40B4-BE49-F238E27FC236}">
                <a16:creationId xmlns:a16="http://schemas.microsoft.com/office/drawing/2014/main" id="{7579A16D-4DE1-F34A-861D-5CBAE97D5AFF}"/>
              </a:ext>
            </a:extLst>
          </p:cNvPr>
          <p:cNvSpPr/>
          <p:nvPr/>
        </p:nvSpPr>
        <p:spPr>
          <a:xfrm>
            <a:off x="1206500" y="673100"/>
            <a:ext cx="1631950" cy="793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5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55093-5DCC-984F-990D-6342B3BDB718}"/>
              </a:ext>
            </a:extLst>
          </p:cNvPr>
          <p:cNvSpPr txBox="1"/>
          <p:nvPr/>
        </p:nvSpPr>
        <p:spPr>
          <a:xfrm>
            <a:off x="1811181" y="491592"/>
            <a:ext cx="3532121" cy="646331"/>
          </a:xfrm>
          <a:prstGeom prst="rect">
            <a:avLst/>
          </a:prstGeom>
          <a:noFill/>
        </p:spPr>
        <p:txBody>
          <a:bodyPr wrap="none" rtlCol="0">
            <a:spAutoFit/>
          </a:bodyPr>
          <a:lstStyle/>
          <a:p>
            <a:r>
              <a:rPr lang="en-US" sz="3600" dirty="0"/>
              <a:t>Defining AI for UX</a:t>
            </a:r>
          </a:p>
        </p:txBody>
      </p:sp>
      <p:sp>
        <p:nvSpPr>
          <p:cNvPr id="9" name="TextBox 8">
            <a:extLst>
              <a:ext uri="{FF2B5EF4-FFF2-40B4-BE49-F238E27FC236}">
                <a16:creationId xmlns:a16="http://schemas.microsoft.com/office/drawing/2014/main" id="{934EB7F4-687B-AC43-AC10-02C8887784CC}"/>
              </a:ext>
            </a:extLst>
          </p:cNvPr>
          <p:cNvSpPr txBox="1"/>
          <p:nvPr/>
        </p:nvSpPr>
        <p:spPr>
          <a:xfrm>
            <a:off x="353490" y="2829804"/>
            <a:ext cx="2465822" cy="1200329"/>
          </a:xfrm>
          <a:prstGeom prst="rect">
            <a:avLst/>
          </a:prstGeom>
          <a:noFill/>
        </p:spPr>
        <p:txBody>
          <a:bodyPr wrap="square" rtlCol="0">
            <a:spAutoFit/>
          </a:bodyPr>
          <a:lstStyle/>
          <a:p>
            <a:r>
              <a:rPr lang="en-US" dirty="0"/>
              <a:t>Giving commands to the system. Voice and chat assistants, conversational UI’s in general.</a:t>
            </a:r>
          </a:p>
        </p:txBody>
      </p:sp>
      <p:sp>
        <p:nvSpPr>
          <p:cNvPr id="10" name="TextBox 9">
            <a:extLst>
              <a:ext uri="{FF2B5EF4-FFF2-40B4-BE49-F238E27FC236}">
                <a16:creationId xmlns:a16="http://schemas.microsoft.com/office/drawing/2014/main" id="{731636EF-4C33-B343-B34F-97E457F27ECF}"/>
              </a:ext>
            </a:extLst>
          </p:cNvPr>
          <p:cNvSpPr txBox="1"/>
          <p:nvPr/>
        </p:nvSpPr>
        <p:spPr>
          <a:xfrm>
            <a:off x="3092450" y="2859897"/>
            <a:ext cx="2656322" cy="923330"/>
          </a:xfrm>
          <a:prstGeom prst="rect">
            <a:avLst/>
          </a:prstGeom>
          <a:noFill/>
        </p:spPr>
        <p:txBody>
          <a:bodyPr wrap="square" rtlCol="0">
            <a:spAutoFit/>
          </a:bodyPr>
          <a:lstStyle/>
          <a:p>
            <a:r>
              <a:rPr lang="en-US" dirty="0"/>
              <a:t>Dictation. Simple speech-to-text and parsing of text into more structured data.</a:t>
            </a:r>
          </a:p>
        </p:txBody>
      </p:sp>
      <p:sp>
        <p:nvSpPr>
          <p:cNvPr id="11" name="TextBox 10">
            <a:extLst>
              <a:ext uri="{FF2B5EF4-FFF2-40B4-BE49-F238E27FC236}">
                <a16:creationId xmlns:a16="http://schemas.microsoft.com/office/drawing/2014/main" id="{FE76E0E6-D548-6B47-B70A-56B5BFAA54E7}"/>
              </a:ext>
            </a:extLst>
          </p:cNvPr>
          <p:cNvSpPr txBox="1"/>
          <p:nvPr/>
        </p:nvSpPr>
        <p:spPr>
          <a:xfrm>
            <a:off x="6102437" y="2859897"/>
            <a:ext cx="2656322" cy="646331"/>
          </a:xfrm>
          <a:prstGeom prst="rect">
            <a:avLst/>
          </a:prstGeom>
          <a:noFill/>
        </p:spPr>
        <p:txBody>
          <a:bodyPr wrap="square" rtlCol="0">
            <a:spAutoFit/>
          </a:bodyPr>
          <a:lstStyle/>
          <a:p>
            <a:r>
              <a:rPr lang="en-US" dirty="0"/>
              <a:t>Data/Information curation and suggesting action</a:t>
            </a:r>
          </a:p>
        </p:txBody>
      </p:sp>
      <p:pic>
        <p:nvPicPr>
          <p:cNvPr id="12" name="Picture 11">
            <a:extLst>
              <a:ext uri="{FF2B5EF4-FFF2-40B4-BE49-F238E27FC236}">
                <a16:creationId xmlns:a16="http://schemas.microsoft.com/office/drawing/2014/main" id="{99419FCD-12D7-1641-AD65-C867264C3F8F}"/>
              </a:ext>
            </a:extLst>
          </p:cNvPr>
          <p:cNvPicPr>
            <a:picLocks noChangeAspect="1"/>
          </p:cNvPicPr>
          <p:nvPr/>
        </p:nvPicPr>
        <p:blipFill>
          <a:blip r:embed="rId2"/>
          <a:stretch>
            <a:fillRect/>
          </a:stretch>
        </p:blipFill>
        <p:spPr>
          <a:xfrm>
            <a:off x="951643" y="2116894"/>
            <a:ext cx="671126" cy="565159"/>
          </a:xfrm>
          <a:prstGeom prst="rect">
            <a:avLst/>
          </a:prstGeom>
        </p:spPr>
      </p:pic>
      <p:pic>
        <p:nvPicPr>
          <p:cNvPr id="13" name="Picture 12">
            <a:extLst>
              <a:ext uri="{FF2B5EF4-FFF2-40B4-BE49-F238E27FC236}">
                <a16:creationId xmlns:a16="http://schemas.microsoft.com/office/drawing/2014/main" id="{17AC520B-333A-5344-B345-FF0AC66E441C}"/>
              </a:ext>
            </a:extLst>
          </p:cNvPr>
          <p:cNvPicPr>
            <a:picLocks noChangeAspect="1"/>
          </p:cNvPicPr>
          <p:nvPr/>
        </p:nvPicPr>
        <p:blipFill>
          <a:blip r:embed="rId3"/>
          <a:stretch>
            <a:fillRect/>
          </a:stretch>
        </p:blipFill>
        <p:spPr>
          <a:xfrm>
            <a:off x="7113032" y="2101651"/>
            <a:ext cx="635133" cy="732846"/>
          </a:xfrm>
          <a:prstGeom prst="rect">
            <a:avLst/>
          </a:prstGeom>
        </p:spPr>
      </p:pic>
      <p:pic>
        <p:nvPicPr>
          <p:cNvPr id="14" name="Picture 13">
            <a:extLst>
              <a:ext uri="{FF2B5EF4-FFF2-40B4-BE49-F238E27FC236}">
                <a16:creationId xmlns:a16="http://schemas.microsoft.com/office/drawing/2014/main" id="{7CF1B490-BD81-F94B-843D-AB36618E4BDD}"/>
              </a:ext>
            </a:extLst>
          </p:cNvPr>
          <p:cNvPicPr>
            <a:picLocks noChangeAspect="1"/>
          </p:cNvPicPr>
          <p:nvPr/>
        </p:nvPicPr>
        <p:blipFill>
          <a:blip r:embed="rId4"/>
          <a:stretch>
            <a:fillRect/>
          </a:stretch>
        </p:blipFill>
        <p:spPr>
          <a:xfrm>
            <a:off x="4082844" y="2209233"/>
            <a:ext cx="533679" cy="515890"/>
          </a:xfrm>
          <a:prstGeom prst="rect">
            <a:avLst/>
          </a:prstGeom>
        </p:spPr>
      </p:pic>
      <p:sp>
        <p:nvSpPr>
          <p:cNvPr id="15" name="Oval 14">
            <a:extLst>
              <a:ext uri="{FF2B5EF4-FFF2-40B4-BE49-F238E27FC236}">
                <a16:creationId xmlns:a16="http://schemas.microsoft.com/office/drawing/2014/main" id="{C2B46A7A-69BE-BA4E-B756-0BE23660E253}"/>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F7EE964-18DD-1742-A84A-7FAC93248CD2}"/>
              </a:ext>
            </a:extLst>
          </p:cNvPr>
          <p:cNvPicPr>
            <a:picLocks noChangeAspect="1"/>
          </p:cNvPicPr>
          <p:nvPr/>
        </p:nvPicPr>
        <p:blipFill>
          <a:blip r:embed="rId5"/>
          <a:stretch>
            <a:fillRect/>
          </a:stretch>
        </p:blipFill>
        <p:spPr>
          <a:xfrm>
            <a:off x="422644" y="390699"/>
            <a:ext cx="605852" cy="704098"/>
          </a:xfrm>
          <a:prstGeom prst="rect">
            <a:avLst/>
          </a:prstGeom>
        </p:spPr>
      </p:pic>
      <p:sp>
        <p:nvSpPr>
          <p:cNvPr id="2" name="Rectangle 1">
            <a:extLst>
              <a:ext uri="{FF2B5EF4-FFF2-40B4-BE49-F238E27FC236}">
                <a16:creationId xmlns:a16="http://schemas.microsoft.com/office/drawing/2014/main" id="{0E3A7E04-5095-854C-93F6-9F327B080C9B}"/>
              </a:ext>
            </a:extLst>
          </p:cNvPr>
          <p:cNvSpPr/>
          <p:nvPr/>
        </p:nvSpPr>
        <p:spPr>
          <a:xfrm>
            <a:off x="1829954" y="1180370"/>
            <a:ext cx="4572000" cy="646331"/>
          </a:xfrm>
          <a:prstGeom prst="rect">
            <a:avLst/>
          </a:prstGeom>
        </p:spPr>
        <p:txBody>
          <a:bodyPr>
            <a:spAutoFit/>
          </a:bodyPr>
          <a:lstStyle/>
          <a:p>
            <a:r>
              <a:rPr lang="en-US" dirty="0"/>
              <a:t>We can define types of AI in terms of how it is surfaced in the user experience.</a:t>
            </a:r>
          </a:p>
        </p:txBody>
      </p:sp>
    </p:spTree>
    <p:extLst>
      <p:ext uri="{BB962C8B-B14F-4D97-AF65-F5344CB8AC3E}">
        <p14:creationId xmlns:p14="http://schemas.microsoft.com/office/powerpoint/2010/main" val="198934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55093-5DCC-984F-990D-6342B3BDB718}"/>
              </a:ext>
            </a:extLst>
          </p:cNvPr>
          <p:cNvSpPr txBox="1"/>
          <p:nvPr/>
        </p:nvSpPr>
        <p:spPr>
          <a:xfrm>
            <a:off x="1811181" y="491592"/>
            <a:ext cx="3532121" cy="646331"/>
          </a:xfrm>
          <a:prstGeom prst="rect">
            <a:avLst/>
          </a:prstGeom>
          <a:noFill/>
        </p:spPr>
        <p:txBody>
          <a:bodyPr wrap="none" rtlCol="0">
            <a:spAutoFit/>
          </a:bodyPr>
          <a:lstStyle/>
          <a:p>
            <a:r>
              <a:rPr lang="en-US" sz="3600" dirty="0"/>
              <a:t>Defining AI for UX</a:t>
            </a:r>
          </a:p>
        </p:txBody>
      </p:sp>
      <p:pic>
        <p:nvPicPr>
          <p:cNvPr id="12" name="Picture 11">
            <a:extLst>
              <a:ext uri="{FF2B5EF4-FFF2-40B4-BE49-F238E27FC236}">
                <a16:creationId xmlns:a16="http://schemas.microsoft.com/office/drawing/2014/main" id="{99419FCD-12D7-1641-AD65-C867264C3F8F}"/>
              </a:ext>
            </a:extLst>
          </p:cNvPr>
          <p:cNvPicPr>
            <a:picLocks noChangeAspect="1"/>
          </p:cNvPicPr>
          <p:nvPr/>
        </p:nvPicPr>
        <p:blipFill>
          <a:blip r:embed="rId2"/>
          <a:stretch>
            <a:fillRect/>
          </a:stretch>
        </p:blipFill>
        <p:spPr>
          <a:xfrm>
            <a:off x="951643" y="2116894"/>
            <a:ext cx="671126" cy="565159"/>
          </a:xfrm>
          <a:prstGeom prst="rect">
            <a:avLst/>
          </a:prstGeom>
        </p:spPr>
      </p:pic>
      <p:pic>
        <p:nvPicPr>
          <p:cNvPr id="13" name="Picture 12">
            <a:extLst>
              <a:ext uri="{FF2B5EF4-FFF2-40B4-BE49-F238E27FC236}">
                <a16:creationId xmlns:a16="http://schemas.microsoft.com/office/drawing/2014/main" id="{17AC520B-333A-5344-B345-FF0AC66E441C}"/>
              </a:ext>
            </a:extLst>
          </p:cNvPr>
          <p:cNvPicPr>
            <a:picLocks noChangeAspect="1"/>
          </p:cNvPicPr>
          <p:nvPr/>
        </p:nvPicPr>
        <p:blipFill>
          <a:blip r:embed="rId3"/>
          <a:stretch>
            <a:fillRect/>
          </a:stretch>
        </p:blipFill>
        <p:spPr>
          <a:xfrm>
            <a:off x="7113032" y="2101651"/>
            <a:ext cx="635133" cy="732846"/>
          </a:xfrm>
          <a:prstGeom prst="rect">
            <a:avLst/>
          </a:prstGeom>
        </p:spPr>
      </p:pic>
      <p:pic>
        <p:nvPicPr>
          <p:cNvPr id="14" name="Picture 13">
            <a:extLst>
              <a:ext uri="{FF2B5EF4-FFF2-40B4-BE49-F238E27FC236}">
                <a16:creationId xmlns:a16="http://schemas.microsoft.com/office/drawing/2014/main" id="{7CF1B490-BD81-F94B-843D-AB36618E4BDD}"/>
              </a:ext>
            </a:extLst>
          </p:cNvPr>
          <p:cNvPicPr>
            <a:picLocks noChangeAspect="1"/>
          </p:cNvPicPr>
          <p:nvPr/>
        </p:nvPicPr>
        <p:blipFill>
          <a:blip r:embed="rId4"/>
          <a:stretch>
            <a:fillRect/>
          </a:stretch>
        </p:blipFill>
        <p:spPr>
          <a:xfrm>
            <a:off x="4082844" y="2209233"/>
            <a:ext cx="533679" cy="515890"/>
          </a:xfrm>
          <a:prstGeom prst="rect">
            <a:avLst/>
          </a:prstGeom>
        </p:spPr>
      </p:pic>
      <p:sp>
        <p:nvSpPr>
          <p:cNvPr id="15" name="Oval 14">
            <a:extLst>
              <a:ext uri="{FF2B5EF4-FFF2-40B4-BE49-F238E27FC236}">
                <a16:creationId xmlns:a16="http://schemas.microsoft.com/office/drawing/2014/main" id="{C2B46A7A-69BE-BA4E-B756-0BE23660E253}"/>
              </a:ext>
            </a:extLst>
          </p:cNvPr>
          <p:cNvSpPr/>
          <p:nvPr/>
        </p:nvSpPr>
        <p:spPr>
          <a:xfrm>
            <a:off x="170416" y="157231"/>
            <a:ext cx="1143000" cy="1143000"/>
          </a:xfrm>
          <a:prstGeom prst="ellipse">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F7EE964-18DD-1742-A84A-7FAC93248CD2}"/>
              </a:ext>
            </a:extLst>
          </p:cNvPr>
          <p:cNvPicPr>
            <a:picLocks noChangeAspect="1"/>
          </p:cNvPicPr>
          <p:nvPr/>
        </p:nvPicPr>
        <p:blipFill>
          <a:blip r:embed="rId5"/>
          <a:stretch>
            <a:fillRect/>
          </a:stretch>
        </p:blipFill>
        <p:spPr>
          <a:xfrm>
            <a:off x="422644" y="390699"/>
            <a:ext cx="605852" cy="704098"/>
          </a:xfrm>
          <a:prstGeom prst="rect">
            <a:avLst/>
          </a:prstGeom>
        </p:spPr>
      </p:pic>
      <p:sp>
        <p:nvSpPr>
          <p:cNvPr id="2" name="Rectangle 1">
            <a:extLst>
              <a:ext uri="{FF2B5EF4-FFF2-40B4-BE49-F238E27FC236}">
                <a16:creationId xmlns:a16="http://schemas.microsoft.com/office/drawing/2014/main" id="{0E3A7E04-5095-854C-93F6-9F327B080C9B}"/>
              </a:ext>
            </a:extLst>
          </p:cNvPr>
          <p:cNvSpPr/>
          <p:nvPr/>
        </p:nvSpPr>
        <p:spPr>
          <a:xfrm>
            <a:off x="1829954" y="1180370"/>
            <a:ext cx="4572000" cy="369332"/>
          </a:xfrm>
          <a:prstGeom prst="rect">
            <a:avLst/>
          </a:prstGeom>
        </p:spPr>
        <p:txBody>
          <a:bodyPr>
            <a:spAutoFit/>
          </a:bodyPr>
          <a:lstStyle/>
          <a:p>
            <a:r>
              <a:rPr lang="en-US" dirty="0"/>
              <a:t>Examples</a:t>
            </a:r>
          </a:p>
        </p:txBody>
      </p:sp>
      <p:pic>
        <p:nvPicPr>
          <p:cNvPr id="17" name="Picture 16">
            <a:hlinkClick r:id="rId6"/>
            <a:extLst>
              <a:ext uri="{FF2B5EF4-FFF2-40B4-BE49-F238E27FC236}">
                <a16:creationId xmlns:a16="http://schemas.microsoft.com/office/drawing/2014/main" id="{4E0D1A30-5E1F-1E49-997F-498A80F65665}"/>
              </a:ext>
            </a:extLst>
          </p:cNvPr>
          <p:cNvPicPr>
            <a:picLocks noChangeAspect="1"/>
          </p:cNvPicPr>
          <p:nvPr/>
        </p:nvPicPr>
        <p:blipFill>
          <a:blip r:embed="rId7"/>
          <a:stretch>
            <a:fillRect/>
          </a:stretch>
        </p:blipFill>
        <p:spPr>
          <a:xfrm>
            <a:off x="225281" y="3545479"/>
            <a:ext cx="2417280" cy="351605"/>
          </a:xfrm>
          <a:prstGeom prst="rect">
            <a:avLst/>
          </a:prstGeom>
        </p:spPr>
      </p:pic>
      <p:pic>
        <p:nvPicPr>
          <p:cNvPr id="18" name="Picture 6">
            <a:hlinkClick r:id="rId8"/>
            <a:extLst>
              <a:ext uri="{FF2B5EF4-FFF2-40B4-BE49-F238E27FC236}">
                <a16:creationId xmlns:a16="http://schemas.microsoft.com/office/drawing/2014/main" id="{A50926DF-E45C-E04D-A8ED-5BCCB206C8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57" y="4021958"/>
            <a:ext cx="881028" cy="2539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2B28087-6AD9-4941-8061-299038243B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6502" y="3653755"/>
            <a:ext cx="1286362" cy="2592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AED688A-AC36-ED4C-8582-E0D3C3DF58B7}"/>
              </a:ext>
            </a:extLst>
          </p:cNvPr>
          <p:cNvPicPr>
            <a:picLocks noChangeAspect="1"/>
          </p:cNvPicPr>
          <p:nvPr/>
        </p:nvPicPr>
        <p:blipFill>
          <a:blip r:embed="rId11"/>
          <a:stretch>
            <a:fillRect/>
          </a:stretch>
        </p:blipFill>
        <p:spPr>
          <a:xfrm>
            <a:off x="6268502" y="4296276"/>
            <a:ext cx="661837" cy="351863"/>
          </a:xfrm>
          <a:prstGeom prst="rect">
            <a:avLst/>
          </a:prstGeom>
        </p:spPr>
      </p:pic>
      <p:pic>
        <p:nvPicPr>
          <p:cNvPr id="21" name="Picture 20">
            <a:extLst>
              <a:ext uri="{FF2B5EF4-FFF2-40B4-BE49-F238E27FC236}">
                <a16:creationId xmlns:a16="http://schemas.microsoft.com/office/drawing/2014/main" id="{558119CA-541A-2447-B485-9B19A285AC34}"/>
              </a:ext>
            </a:extLst>
          </p:cNvPr>
          <p:cNvPicPr>
            <a:picLocks noChangeAspect="1"/>
          </p:cNvPicPr>
          <p:nvPr/>
        </p:nvPicPr>
        <p:blipFill>
          <a:blip r:embed="rId12"/>
          <a:stretch>
            <a:fillRect/>
          </a:stretch>
        </p:blipFill>
        <p:spPr>
          <a:xfrm>
            <a:off x="6190604" y="3496260"/>
            <a:ext cx="817632" cy="314990"/>
          </a:xfrm>
          <a:prstGeom prst="rect">
            <a:avLst/>
          </a:prstGeom>
        </p:spPr>
      </p:pic>
      <p:sp>
        <p:nvSpPr>
          <p:cNvPr id="3" name="Rectangle 2">
            <a:extLst>
              <a:ext uri="{FF2B5EF4-FFF2-40B4-BE49-F238E27FC236}">
                <a16:creationId xmlns:a16="http://schemas.microsoft.com/office/drawing/2014/main" id="{43D11479-86C9-0B40-8321-3D065FA3E7BE}"/>
              </a:ext>
            </a:extLst>
          </p:cNvPr>
          <p:cNvSpPr/>
          <p:nvPr/>
        </p:nvSpPr>
        <p:spPr>
          <a:xfrm>
            <a:off x="422644" y="2682319"/>
            <a:ext cx="1969139" cy="646331"/>
          </a:xfrm>
          <a:prstGeom prst="rect">
            <a:avLst/>
          </a:prstGeom>
        </p:spPr>
        <p:txBody>
          <a:bodyPr wrap="square">
            <a:spAutoFit/>
          </a:bodyPr>
          <a:lstStyle/>
          <a:p>
            <a:pPr algn="ctr"/>
            <a:r>
              <a:rPr lang="en-US" dirty="0"/>
              <a:t>Giving commands to the system </a:t>
            </a:r>
          </a:p>
        </p:txBody>
      </p:sp>
      <p:sp>
        <p:nvSpPr>
          <p:cNvPr id="4" name="Rectangle 3">
            <a:extLst>
              <a:ext uri="{FF2B5EF4-FFF2-40B4-BE49-F238E27FC236}">
                <a16:creationId xmlns:a16="http://schemas.microsoft.com/office/drawing/2014/main" id="{FBE150C9-FB3E-1E4E-925E-52911BC54016}"/>
              </a:ext>
            </a:extLst>
          </p:cNvPr>
          <p:cNvSpPr/>
          <p:nvPr/>
        </p:nvSpPr>
        <p:spPr>
          <a:xfrm>
            <a:off x="3870902" y="2720153"/>
            <a:ext cx="982961" cy="369332"/>
          </a:xfrm>
          <a:prstGeom prst="rect">
            <a:avLst/>
          </a:prstGeom>
        </p:spPr>
        <p:txBody>
          <a:bodyPr wrap="none">
            <a:spAutoFit/>
          </a:bodyPr>
          <a:lstStyle/>
          <a:p>
            <a:r>
              <a:rPr lang="en-US" dirty="0"/>
              <a:t>Dictation</a:t>
            </a:r>
          </a:p>
        </p:txBody>
      </p:sp>
      <p:sp>
        <p:nvSpPr>
          <p:cNvPr id="6" name="Rectangle 5">
            <a:extLst>
              <a:ext uri="{FF2B5EF4-FFF2-40B4-BE49-F238E27FC236}">
                <a16:creationId xmlns:a16="http://schemas.microsoft.com/office/drawing/2014/main" id="{3DEE99C5-C7D0-8A4A-A2C1-A97CCCC01D28}"/>
              </a:ext>
            </a:extLst>
          </p:cNvPr>
          <p:cNvSpPr/>
          <p:nvPr/>
        </p:nvSpPr>
        <p:spPr>
          <a:xfrm>
            <a:off x="6138655" y="2738323"/>
            <a:ext cx="2636619" cy="369332"/>
          </a:xfrm>
          <a:prstGeom prst="rect">
            <a:avLst/>
          </a:prstGeom>
        </p:spPr>
        <p:txBody>
          <a:bodyPr wrap="none">
            <a:spAutoFit/>
          </a:bodyPr>
          <a:lstStyle/>
          <a:p>
            <a:r>
              <a:rPr lang="en-US" dirty="0"/>
              <a:t>Data/Information curation </a:t>
            </a:r>
          </a:p>
        </p:txBody>
      </p:sp>
      <p:sp>
        <p:nvSpPr>
          <p:cNvPr id="22" name="Rectangle 21">
            <a:extLst>
              <a:ext uri="{FF2B5EF4-FFF2-40B4-BE49-F238E27FC236}">
                <a16:creationId xmlns:a16="http://schemas.microsoft.com/office/drawing/2014/main" id="{A32B00DC-7651-834A-9F32-051E8CB3EAFE}"/>
              </a:ext>
            </a:extLst>
          </p:cNvPr>
          <p:cNvSpPr/>
          <p:nvPr/>
        </p:nvSpPr>
        <p:spPr>
          <a:xfrm>
            <a:off x="7086134" y="4053708"/>
            <a:ext cx="2057866" cy="760273"/>
          </a:xfrm>
          <a:prstGeom prst="rect">
            <a:avLst/>
          </a:prstGeom>
        </p:spPr>
        <p:txBody>
          <a:bodyPr wrap="square">
            <a:spAutoFit/>
          </a:bodyPr>
          <a:lstStyle/>
          <a:p>
            <a:pPr>
              <a:lnSpc>
                <a:spcPts val="1260"/>
              </a:lnSpc>
            </a:pPr>
            <a:r>
              <a:rPr lang="en-US" sz="1300" dirty="0">
                <a:solidFill>
                  <a:schemeClr val="bg2">
                    <a:lumMod val="50000"/>
                  </a:schemeClr>
                </a:solidFill>
              </a:rPr>
              <a:t>listens to a patient’s symptoms, guides that patient to the correct care based on its diagnosis.</a:t>
            </a:r>
          </a:p>
        </p:txBody>
      </p:sp>
      <p:sp>
        <p:nvSpPr>
          <p:cNvPr id="23" name="Rectangle 22">
            <a:extLst>
              <a:ext uri="{FF2B5EF4-FFF2-40B4-BE49-F238E27FC236}">
                <a16:creationId xmlns:a16="http://schemas.microsoft.com/office/drawing/2014/main" id="{A05117EA-4DC1-D14C-94E3-E52B1609C006}"/>
              </a:ext>
            </a:extLst>
          </p:cNvPr>
          <p:cNvSpPr/>
          <p:nvPr/>
        </p:nvSpPr>
        <p:spPr>
          <a:xfrm>
            <a:off x="7086134" y="3332906"/>
            <a:ext cx="1969139" cy="593560"/>
          </a:xfrm>
          <a:prstGeom prst="rect">
            <a:avLst/>
          </a:prstGeom>
        </p:spPr>
        <p:txBody>
          <a:bodyPr wrap="square">
            <a:spAutoFit/>
          </a:bodyPr>
          <a:lstStyle/>
          <a:p>
            <a:pPr>
              <a:lnSpc>
                <a:spcPts val="1260"/>
              </a:lnSpc>
            </a:pPr>
            <a:r>
              <a:rPr lang="en-US" sz="1300" dirty="0">
                <a:solidFill>
                  <a:schemeClr val="bg2">
                    <a:lumMod val="50000"/>
                  </a:schemeClr>
                </a:solidFill>
              </a:rPr>
              <a:t>automate repetitive tasks such as eligibility checks and un-adjudicated claims</a:t>
            </a:r>
          </a:p>
        </p:txBody>
      </p:sp>
    </p:spTree>
    <p:extLst>
      <p:ext uri="{BB962C8B-B14F-4D97-AF65-F5344CB8AC3E}">
        <p14:creationId xmlns:p14="http://schemas.microsoft.com/office/powerpoint/2010/main" val="398252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2020 w blue">
      <a:dk1>
        <a:srgbClr val="000000"/>
      </a:dk1>
      <a:lt1>
        <a:srgbClr val="FFFFFF"/>
      </a:lt1>
      <a:dk2>
        <a:srgbClr val="0C203D"/>
      </a:dk2>
      <a:lt2>
        <a:srgbClr val="FFFFFF"/>
      </a:lt2>
      <a:accent1>
        <a:srgbClr val="73C92C"/>
      </a:accent1>
      <a:accent2>
        <a:srgbClr val="40C1AC"/>
      </a:accent2>
      <a:accent3>
        <a:srgbClr val="247B89"/>
      </a:accent3>
      <a:accent4>
        <a:srgbClr val="445396"/>
      </a:accent4>
      <a:accent5>
        <a:srgbClr val="2B3D68"/>
      </a:accent5>
      <a:accent6>
        <a:srgbClr val="009EDA"/>
      </a:accent6>
      <a:hlink>
        <a:srgbClr val="009EDA"/>
      </a:hlink>
      <a:folHlink>
        <a:srgbClr val="009EDA"/>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llscripts_AllPossible_Template.potx  -  version 5.0: 1/7/2020 2:59 PM  -  Read-Only" id="{E196DBCF-1DB2-435F-85BA-6FAE75C5E930}" vid="{3541AA31-345D-4F87-99A1-A4D87B064DF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bd73a0c-998e-4a65-8be3-808082058c42">
      <UserInfo>
        <DisplayName>Jordan, Katrice</DisplayName>
        <AccountId>14469</AccountId>
        <AccountType/>
      </UserInfo>
      <UserInfo>
        <DisplayName>Fine, Jeanne</DisplayName>
        <AccountId>14515</AccountId>
        <AccountType/>
      </UserInfo>
      <UserInfo>
        <DisplayName>Bumgardner, Tracey</DisplayName>
        <AccountId>14325</AccountId>
        <AccountType/>
      </UserInfo>
      <UserInfo>
        <DisplayName>Law, Carol</DisplayName>
        <AccountId>14670</AccountId>
        <AccountType/>
      </UserInfo>
      <UserInfo>
        <DisplayName>Benewitz, Deborah</DisplayName>
        <AccountId>14708</AccountId>
        <AccountType/>
      </UserInfo>
      <UserInfo>
        <DisplayName>Fontaine, Patricia</DisplayName>
        <AccountId>14755</AccountId>
        <AccountType/>
      </UserInfo>
      <UserInfo>
        <DisplayName>Gephart, Mackenzie</DisplayName>
        <AccountId>14778</AccountId>
        <AccountType/>
      </UserInfo>
      <UserInfo>
        <DisplayName>Walker, Derek</DisplayName>
        <AccountId>14703</AccountId>
        <AccountType/>
      </UserInfo>
      <UserInfo>
        <DisplayName>Bradley, Margie</DisplayName>
        <AccountId>14701</AccountId>
        <AccountType/>
      </UserInfo>
      <UserInfo>
        <DisplayName>Shull, Greg</DisplayName>
        <AccountId>14865</AccountId>
        <AccountType/>
      </UserInfo>
      <UserInfo>
        <DisplayName>Smith, Cheryl</DisplayName>
        <AccountId>14860</AccountId>
        <AccountType/>
      </UserInfo>
      <UserInfo>
        <DisplayName>Amill, Peter</DisplayName>
        <AccountId>14375</AccountId>
        <AccountType/>
      </UserInfo>
      <UserInfo>
        <DisplayName>Morris, Robert</DisplayName>
        <AccountId>14861</AccountId>
        <AccountType/>
      </UserInfo>
      <UserInfo>
        <DisplayName>Bowen, Clayton</DisplayName>
        <AccountId>14864</AccountId>
        <AccountType/>
      </UserInfo>
      <UserInfo>
        <DisplayName>Griffin, Aimee</DisplayName>
        <AccountId>14863</AccountId>
        <AccountType/>
      </UserInfo>
      <UserInfo>
        <DisplayName>Faulkner, Ken</DisplayName>
        <AccountId>14277</AccountId>
        <AccountType/>
      </UserInfo>
      <UserInfo>
        <DisplayName>Kurt, Barb</DisplayName>
        <AccountId>14480</AccountId>
        <AccountType/>
      </UserInfo>
      <UserInfo>
        <DisplayName>Dawson, Chris</DisplayName>
        <AccountId>14862</AccountId>
        <AccountType/>
      </UserInfo>
      <UserInfo>
        <DisplayName>Thawley, Lauren</DisplayName>
        <AccountId>14885</AccountId>
        <AccountType/>
      </UserInfo>
      <UserInfo>
        <DisplayName>Gallegos, Maggie</DisplayName>
        <AccountId>14300</AccountId>
        <AccountType/>
      </UserInfo>
      <UserInfo>
        <DisplayName>Morgan, Hayes</DisplayName>
        <AccountId>14967</AccountId>
        <AccountType/>
      </UserInfo>
      <UserInfo>
        <DisplayName>Kubwimana, Aliane</DisplayName>
        <AccountId>14972</AccountId>
        <AccountType/>
      </UserInfo>
      <UserInfo>
        <DisplayName>Price, Cindy</DisplayName>
        <AccountId>15045</AccountId>
        <AccountType/>
      </UserInfo>
      <UserInfo>
        <DisplayName>Cashen, Nicole</DisplayName>
        <AccountId>15177</AccountId>
        <AccountType/>
      </UserInfo>
      <UserInfo>
        <DisplayName>Yi, Tony</DisplayName>
        <AccountId>12031</AccountId>
        <AccountType/>
      </UserInfo>
      <UserInfo>
        <DisplayName>Joske, Ray</DisplayName>
        <AccountId>15564</AccountId>
        <AccountType/>
      </UserInfo>
      <UserInfo>
        <DisplayName>Strickland, Catherine</DisplayName>
        <AccountId>16578</AccountId>
        <AccountType/>
      </UserInfo>
      <UserInfo>
        <DisplayName>Coultas, Anne</DisplayName>
        <AccountId>14452</AccountId>
        <AccountType/>
      </UserInfo>
      <UserInfo>
        <DisplayName>Subbaiah, Nitin</DisplayName>
        <AccountId>18421</AccountId>
        <AccountType/>
      </UserInfo>
      <UserInfo>
        <DisplayName>Shelswell, Kathey</DisplayName>
        <AccountId>17280</AccountId>
        <AccountType/>
      </UserInfo>
    </SharedWithUsers>
    <_dlc_DocId xmlns="abd73a0c-998e-4a65-8be3-808082058c42">CP3FCKJAWMFS-735231846-177</_dlc_DocId>
    <Resource xmlns="4cd1d82c-f895-4d47-97e6-af28cbb04de6">PowerPoint</Resource>
    <_dlc_DocIdUrl xmlns="abd73a0c-998e-4a65-8be3-808082058c42">
      <Url>https://marketing.intranet.allscripts.com/_layouts/15/DocIdRedir.aspx?ID=CP3FCKJAWMFS-735231846-177</Url>
      <Description>CP3FCKJAWMFS-735231846-177</Description>
    </_dlc_DocIdUrl>
    <Asset_x0020_Owner xmlns="4cd1d82c-f895-4d47-97e6-af28cbb04de6">
      <UserInfo>
        <DisplayName>Nolley, Majid</DisplayName>
        <AccountId>8057</AccountId>
        <AccountType/>
      </UserInfo>
    </Asset_x0020_Own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683612035005498B92EB29664B101F" ma:contentTypeVersion="12" ma:contentTypeDescription="Create a new document." ma:contentTypeScope="" ma:versionID="b371d75ab20f7aa2c1534232d5e995e8">
  <xsd:schema xmlns:xsd="http://www.w3.org/2001/XMLSchema" xmlns:xs="http://www.w3.org/2001/XMLSchema" xmlns:p="http://schemas.microsoft.com/office/2006/metadata/properties" xmlns:ns1="http://schemas.microsoft.com/sharepoint/v3" xmlns:ns2="4cd1d82c-f895-4d47-97e6-af28cbb04de6" xmlns:ns3="abd73a0c-998e-4a65-8be3-808082058c42" targetNamespace="http://schemas.microsoft.com/office/2006/metadata/properties" ma:root="true" ma:fieldsID="884735b26d78f7d0dbe9606df9dea5d0" ns1:_="" ns2:_="" ns3:_="">
    <xsd:import namespace="http://schemas.microsoft.com/sharepoint/v3"/>
    <xsd:import namespace="4cd1d82c-f895-4d47-97e6-af28cbb04de6"/>
    <xsd:import namespace="abd73a0c-998e-4a65-8be3-808082058c42"/>
    <xsd:element name="properties">
      <xsd:complexType>
        <xsd:sequence>
          <xsd:element name="documentManagement">
            <xsd:complexType>
              <xsd:all>
                <xsd:element ref="ns2:Resource"/>
                <xsd:element ref="ns2:Asset_x0020_Owner"/>
                <xsd:element ref="ns3:_dlc_DocId" minOccurs="0"/>
                <xsd:element ref="ns3:_dlc_DocIdUrl" minOccurs="0"/>
                <xsd:element ref="ns3:_dlc_DocIdPersistId" minOccurs="0"/>
                <xsd:element ref="ns1:_dlc_Exempt"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3"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cd1d82c-f895-4d47-97e6-af28cbb04de6" elementFormDefault="qualified">
    <xsd:import namespace="http://schemas.microsoft.com/office/2006/documentManagement/types"/>
    <xsd:import namespace="http://schemas.microsoft.com/office/infopath/2007/PartnerControls"/>
    <xsd:element name="Resource" ma:index="2" ma:displayName="Resource" ma:format="Dropdown" ma:internalName="Resource">
      <xsd:simpleType>
        <xsd:restriction base="dms:Choice">
          <xsd:enumeration value="Event"/>
          <xsd:enumeration value="Graphics"/>
          <xsd:enumeration value="Guidelines"/>
          <xsd:enumeration value="Legal"/>
          <xsd:enumeration value="Logo"/>
          <xsd:enumeration value="Photos"/>
          <xsd:enumeration value="Policy"/>
          <xsd:enumeration value="PowerPoint"/>
          <xsd:enumeration value="Screensaver"/>
          <xsd:enumeration value="Templates"/>
          <xsd:enumeration value="Video"/>
          <xsd:enumeration value="Wallpaper"/>
        </xsd:restriction>
      </xsd:simpleType>
    </xsd:element>
    <xsd:element name="Asset_x0020_Owner" ma:index="3" ma:displayName="Asset Owner" ma:list="UserInfo" ma:SharePointGroup="0" ma:internalName="Asset_x0020_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d73a0c-998e-4a65-8be3-808082058c42" elementFormDefault="qualified">
    <xsd:import namespace="http://schemas.microsoft.com/office/2006/documentManagement/types"/>
    <xsd:import namespace="http://schemas.microsoft.com/office/infopath/2007/PartnerControls"/>
    <xsd:element name="_dlc_DocId" ma:index="6" nillable="true" ma:displayName="Document ID Value" ma:description="The value of the document ID assigned to this item." ma:internalName="_dlc_DocId" ma:readOnly="true">
      <xsd:simpleType>
        <xsd:restriction base="dms:Text"/>
      </xsd:simpleType>
    </xsd:element>
    <xsd:element name="_dlc_DocIdUrl" ma:index="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8" nillable="true" ma:displayName="Persist ID" ma:description="Keep ID on add." ma:hidden="true" ma:internalName="_dlc_DocIdPersistId" ma:readOnly="true">
      <xsd:simpleType>
        <xsd:restriction base="dms:Boolean"/>
      </xsd:simpleType>
    </xsd:element>
    <xsd:element name="SharedWithUsers" ma:index="14"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p:Policy xmlns:p="office.server.policy" id="" local="true">
  <p:Name>Document</p:Name>
  <p:Description/>
  <p:Statement/>
  <p:PolicyItems>
    <p:PolicyItem featureId="Microsoft.Office.RecordsManagement.PolicyFeatures.PolicyAudit" staticId="0x010100CC683612035005498B92EB29664B101F|-1796855214" UniqueId="4f1ad7e2-4d47-4866-b79b-45d9ce58c5c1">
      <p:Name>Auditing</p:Name>
      <p:Description>Audits user actions on documents and list items to the Audit Log.</p:Description>
      <p:CustomData>
        <Audit>
          <MoveCopy/>
          <DeleteRestore/>
        </Audit>
      </p:CustomData>
    </p:PolicyItem>
  </p:PolicyItems>
</p:Policy>
</file>

<file path=customXml/itemProps1.xml><?xml version="1.0" encoding="utf-8"?>
<ds:datastoreItem xmlns:ds="http://schemas.openxmlformats.org/officeDocument/2006/customXml" ds:itemID="{2D4CBD7E-C3F5-4147-AA9D-AD5CE5E82653}">
  <ds:schemaRefs>
    <ds:schemaRef ds:uri="http://schemas.microsoft.com/sharepoint/v3/contenttype/forms"/>
  </ds:schemaRefs>
</ds:datastoreItem>
</file>

<file path=customXml/itemProps2.xml><?xml version="1.0" encoding="utf-8"?>
<ds:datastoreItem xmlns:ds="http://schemas.openxmlformats.org/officeDocument/2006/customXml" ds:itemID="{4EA729DC-14CB-4EE5-80DD-0979161C9BA9}">
  <ds:schemaRefs>
    <ds:schemaRef ds:uri="http://schemas.microsoft.com/sharepoint/v3"/>
    <ds:schemaRef ds:uri="abd73a0c-998e-4a65-8be3-808082058c4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cd1d82c-f895-4d47-97e6-af28cbb04de6"/>
    <ds:schemaRef ds:uri="http://www.w3.org/XML/1998/namespace"/>
    <ds:schemaRef ds:uri="http://purl.org/dc/dcmitype/"/>
  </ds:schemaRefs>
</ds:datastoreItem>
</file>

<file path=customXml/itemProps3.xml><?xml version="1.0" encoding="utf-8"?>
<ds:datastoreItem xmlns:ds="http://schemas.openxmlformats.org/officeDocument/2006/customXml" ds:itemID="{3D1EF973-BD98-4F8F-9878-CCC18BEEA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cd1d82c-f895-4d47-97e6-af28cbb04de6"/>
    <ds:schemaRef ds:uri="abd73a0c-998e-4a65-8be3-808082058c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F2B9A41-7FC1-4729-8FC8-E2FF24CF5251}">
  <ds:schemaRefs>
    <ds:schemaRef ds:uri="http://schemas.microsoft.com/sharepoint/events"/>
  </ds:schemaRefs>
</ds:datastoreItem>
</file>

<file path=customXml/itemProps5.xml><?xml version="1.0" encoding="utf-8"?>
<ds:datastoreItem xmlns:ds="http://schemas.openxmlformats.org/officeDocument/2006/customXml" ds:itemID="{2A26AE2C-8BD8-4BAF-B248-4E8A979D2CCB}">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Office Theme</Template>
  <TotalTime>1785</TotalTime>
  <Words>836</Words>
  <Application>Microsoft Macintosh PowerPoint</Application>
  <PresentationFormat>Custom</PresentationFormat>
  <Paragraphs>98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Light</vt:lpstr>
      <vt:lpstr>System Font Regular</vt:lpstr>
      <vt:lpstr>Tw Cen MT</vt:lpstr>
      <vt:lpstr>Office Theme</vt:lpstr>
      <vt:lpstr>UX Roles in AI</vt:lpstr>
      <vt:lpstr>Introduction</vt:lpstr>
      <vt:lpstr>Defining AI for UX</vt:lpstr>
      <vt:lpstr>PowerPoint Presentation</vt:lpstr>
      <vt:lpstr>PowerPoint Presentation</vt:lpstr>
      <vt:lpstr>PowerPoint Presentation</vt:lpstr>
      <vt:lpstr>PowerPoint Presentation</vt:lpstr>
      <vt:lpstr>PowerPoint Presentation</vt:lpstr>
      <vt:lpstr>PowerPoint Presentation</vt:lpstr>
      <vt:lpstr>Role of UX for AI functionality </vt:lpstr>
      <vt:lpstr>Role of UX</vt:lpstr>
      <vt:lpstr>Role of UX</vt:lpstr>
      <vt:lpstr>Role of UX</vt:lpstr>
      <vt:lpstr>Role of UX</vt:lpstr>
      <vt:lpstr>Role of UX</vt:lpstr>
      <vt:lpstr>Role of UX</vt:lpstr>
      <vt:lpstr>Role of UX</vt:lpstr>
      <vt:lpstr>Role of UX – Communicating Requirements</vt:lpstr>
      <vt:lpstr>Role of UX – Communicating Requirements</vt:lpstr>
      <vt:lpstr>Prototyping and testing potential AI 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Eischeid, Todd</dc:creator>
  <cp:lastModifiedBy>Eischeid, Todd</cp:lastModifiedBy>
  <cp:revision>102</cp:revision>
  <dcterms:created xsi:type="dcterms:W3CDTF">2020-11-10T19:15:33Z</dcterms:created>
  <dcterms:modified xsi:type="dcterms:W3CDTF">2020-11-12T15:52:40Z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0x010100CC683612035005498B92EB29664B101F</vt:lpwstr>
  </property>
  <property fmtid="{D5CDD505-2E9C-101B-9397-08002B2CF9AE}" pid="3" name="_dlc_DocIdItemGuid">
    <vt:lpwstr>9f0ed3a9-16ad-49de-91ca-eb6cbb91a6ae</vt:lpwstr>
  </property>
</Properties>
</file>